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70" r:id="rId3"/>
    <p:sldId id="275" r:id="rId4"/>
    <p:sldId id="284" r:id="rId5"/>
    <p:sldId id="271" r:id="rId6"/>
    <p:sldId id="283" r:id="rId7"/>
    <p:sldId id="272" r:id="rId8"/>
    <p:sldId id="277" r:id="rId9"/>
    <p:sldId id="278" r:id="rId10"/>
    <p:sldId id="260" r:id="rId11"/>
    <p:sldId id="273" r:id="rId12"/>
    <p:sldId id="274" r:id="rId13"/>
    <p:sldId id="281" r:id="rId14"/>
    <p:sldId id="282" r:id="rId15"/>
    <p:sldId id="279" r:id="rId16"/>
    <p:sldId id="285" r:id="rId17"/>
    <p:sldId id="280" r:id="rId18"/>
  </p:sldIdLst>
  <p:sldSz cx="12192000" cy="6858000"/>
  <p:notesSz cx="6858000" cy="9144000"/>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825" autoAdjust="0"/>
  </p:normalViewPr>
  <p:slideViewPr>
    <p:cSldViewPr snapToGrid="0">
      <p:cViewPr varScale="1">
        <p:scale>
          <a:sx n="63" d="100"/>
          <a:sy n="63" d="100"/>
        </p:scale>
        <p:origin x="798" y="66"/>
      </p:cViewPr>
      <p:guideLst/>
    </p:cSldViewPr>
  </p:slideViewPr>
  <p:notesTextViewPr>
    <p:cViewPr>
      <p:scale>
        <a:sx n="1" d="1"/>
        <a:sy n="1" d="1"/>
      </p:scale>
      <p:origin x="0" y="0"/>
    </p:cViewPr>
  </p:notesTextViewPr>
  <p:notesViewPr>
    <p:cSldViewPr snapToGrid="0">
      <p:cViewPr varScale="1">
        <p:scale>
          <a:sx n="100" d="100"/>
          <a:sy n="100" d="100"/>
        </p:scale>
        <p:origin x="3552"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3" name="日期預留位置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CC41EA7-2139-4E9D-AF99-8F454BB27995}" type="datetime1">
              <a:rPr lang="zh-TW" altLang="en-US" smtClean="0">
                <a:latin typeface="微軟正黑體" panose="020B0604030504040204" pitchFamily="34" charset="-120"/>
                <a:ea typeface="微軟正黑體" panose="020B0604030504040204" pitchFamily="34" charset="-120"/>
              </a:rPr>
              <a:pPr algn="r" rtl="0"/>
              <a:t>2017/9/1</a:t>
            </a:fld>
            <a:endParaRPr lang="zh-TW" altLang="en-US" dirty="0">
              <a:latin typeface="微軟正黑體" panose="020B0604030504040204" pitchFamily="34" charset="-120"/>
              <a:ea typeface="微軟正黑體" panose="020B0604030504040204" pitchFamily="34" charset="-120"/>
            </a:endParaRPr>
          </a:p>
        </p:txBody>
      </p:sp>
      <p:sp>
        <p:nvSpPr>
          <p:cNvPr id="4" name="頁尾預留位置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5" name="投影片編號預留位置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73F7AA83-DE31-4E93-AB07-EF7FB05F6670}" type="slidenum">
              <a:rPr lang="en-US" altLang="zh-TW">
                <a:latin typeface="微軟正黑體" panose="020B0604030504040204" pitchFamily="34" charset="-120"/>
                <a:ea typeface="微軟正黑體" panose="020B0604030504040204" pitchFamily="34" charset="-120"/>
              </a:rPr>
              <a:pPr algn="r" rtl="0"/>
              <a:t>‹#›</a:t>
            </a:fld>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投影片影像預留位置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TW" altLang="en-US" dirty="0"/>
          </a:p>
        </p:txBody>
      </p:sp>
      <p:sp>
        <p:nvSpPr>
          <p:cNvPr id="5" name="備忘稿預留位置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8"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9" name="日期預留位置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CC41EA7-2139-4E9D-AF99-8F454BB27995}" type="datetime1">
              <a:rPr lang="zh-TW" altLang="en-US" smtClean="0">
                <a:latin typeface="微軟正黑體" panose="020B0604030504040204" pitchFamily="34" charset="-120"/>
                <a:ea typeface="微軟正黑體" panose="020B0604030504040204" pitchFamily="34" charset="-120"/>
              </a:rPr>
              <a:pPr algn="r" rtl="0"/>
              <a:t>2017/9/1</a:t>
            </a:fld>
            <a:endParaRPr lang="zh-TW" altLang="en-US" dirty="0">
              <a:latin typeface="微軟正黑體" panose="020B0604030504040204" pitchFamily="34" charset="-120"/>
              <a:ea typeface="微軟正黑體" panose="020B0604030504040204" pitchFamily="34" charset="-120"/>
            </a:endParaRPr>
          </a:p>
        </p:txBody>
      </p:sp>
      <p:sp>
        <p:nvSpPr>
          <p:cNvPr id="10" name="頁尾預留位置 3"/>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11" name="投影片編號預留位置 4"/>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73F7AA83-DE31-4E93-AB07-EF7FB05F6670}" type="slidenum">
              <a:rPr lang="en-US" altLang="zh-TW">
                <a:latin typeface="微軟正黑體" panose="020B0604030504040204" pitchFamily="34" charset="-120"/>
                <a:ea typeface="微軟正黑體" panose="020B0604030504040204" pitchFamily="34" charset="-120"/>
              </a:rPr>
              <a:pPr algn="r" rtl="0"/>
              <a:t>‹#›</a:t>
            </a:fld>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2pPr>
    <a:lvl3pPr marL="9144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3pPr>
    <a:lvl4pPr marL="13716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4pPr>
    <a:lvl5pPr marL="18288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noProof="0" dirty="0"/>
          </a:p>
        </p:txBody>
      </p:sp>
      <p:sp>
        <p:nvSpPr>
          <p:cNvPr id="4" name="投影片編號預留位置 3"/>
          <p:cNvSpPr>
            <a:spLocks noGrp="1"/>
          </p:cNvSpPr>
          <p:nvPr>
            <p:ph type="sldNum" sz="quarter" idx="10"/>
          </p:nvPr>
        </p:nvSpPr>
        <p:spPr>
          <a:xfrm>
            <a:off x="3884613" y="8685213"/>
            <a:ext cx="2971800" cy="458787"/>
          </a:xfrm>
          <a:prstGeom prst="rect">
            <a:avLst/>
          </a:prstGeom>
        </p:spPr>
        <p:txBody>
          <a:bodyPr rtlCol="0"/>
          <a:lstStyle/>
          <a:p>
            <a:pPr algn="r" rtl="0"/>
            <a:fld id="{935E2820-AFE1-45FA-949E-17BDB534E1DC}" type="slidenum">
              <a:rPr lang="en-US" smtClean="0">
                <a:latin typeface="微軟正黑體" panose="020B0604030504040204" pitchFamily="34" charset="-120"/>
                <a:ea typeface="微軟正黑體" panose="020B0604030504040204" pitchFamily="34" charset="-120"/>
              </a:rPr>
              <a:pPr algn="r" rtl="0"/>
              <a:t>1</a:t>
            </a:fld>
            <a:endParaRPr 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預留位置 3"/>
          <p:cNvSpPr>
            <a:spLocks noGrp="1"/>
          </p:cNvSpPr>
          <p:nvPr>
            <p:ph type="sldNum" sz="quarter" idx="5"/>
          </p:nvPr>
        </p:nvSpPr>
        <p:spPr>
          <a:xfrm>
            <a:off x="3884613" y="8685213"/>
            <a:ext cx="2971800" cy="458787"/>
          </a:xfrm>
          <a:prstGeom prst="rect">
            <a:avLst/>
          </a:prstGeom>
        </p:spPr>
        <p:txBody>
          <a:bodyPr rtlCol="0"/>
          <a:lstStyle/>
          <a:p>
            <a:pPr algn="r" rtl="0"/>
            <a:fld id="{935E2820-AFE1-45FA-949E-17BDB534E1DC}" type="slidenum">
              <a:rPr lang="en-US" smtClean="0">
                <a:latin typeface="微軟正黑體" panose="020B0604030504040204" pitchFamily="34" charset="-120"/>
                <a:ea typeface="微軟正黑體" panose="020B0604030504040204" pitchFamily="34" charset="-120"/>
              </a:rPr>
              <a:pPr algn="r" rtl="0"/>
              <a:t>10</a:t>
            </a:fld>
            <a:endParaRPr 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95343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065213" y="304800"/>
            <a:ext cx="7091361" cy="2793906"/>
          </a:xfrm>
        </p:spPr>
        <p:txBody>
          <a:bodyPr rtlCol="0" anchor="b">
            <a:normAutofit/>
          </a:bodyPr>
          <a:lstStyle>
            <a:lvl1pPr algn="l" rtl="0">
              <a:lnSpc>
                <a:spcPct val="80000"/>
              </a:lnSpc>
              <a:defRPr sz="6600"/>
            </a:lvl1pPr>
          </a:lstStyle>
          <a:p>
            <a:pPr rtl="0"/>
            <a:r>
              <a:rPr lang="zh-TW" altLang="en-US" noProof="0" smtClean="0"/>
              <a:t>按一下以編輯母片標題樣式</a:t>
            </a:r>
            <a:endParaRPr lang="zh-TW" altLang="en-US" noProof="0" dirty="0"/>
          </a:p>
        </p:txBody>
      </p:sp>
      <p:sp>
        <p:nvSpPr>
          <p:cNvPr id="3" name="副標題 2"/>
          <p:cNvSpPr>
            <a:spLocks noGrp="1"/>
          </p:cNvSpPr>
          <p:nvPr>
            <p:ph type="subTitle" idx="1"/>
          </p:nvPr>
        </p:nvSpPr>
        <p:spPr>
          <a:xfrm>
            <a:off x="1065213" y="3108804"/>
            <a:ext cx="7091361" cy="838200"/>
          </a:xfrm>
        </p:spPr>
        <p:txBody>
          <a:bodyPr rtlCol="0"/>
          <a:lstStyle>
            <a:lvl1pPr marL="0" indent="0" algn="l" rtl="0">
              <a:spcBef>
                <a:spcPts val="0"/>
              </a:spcBef>
              <a:buNone/>
              <a:defRPr sz="2400">
                <a:solidFill>
                  <a:schemeClr val="accent2"/>
                </a:solidFill>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zh-TW" altLang="en-US" noProof="0" smtClean="0"/>
              <a:t>按一下以編輯母片副標題樣式</a:t>
            </a:r>
            <a:endParaRPr lang="zh-TW" altLang="en-US" noProof="0" dirty="0"/>
          </a:p>
        </p:txBody>
      </p:sp>
      <p:sp>
        <p:nvSpPr>
          <p:cNvPr id="8" name="日期預留位置 7"/>
          <p:cNvSpPr>
            <a:spLocks noGrp="1"/>
          </p:cNvSpPr>
          <p:nvPr>
            <p:ph type="dt" sz="half" idx="10"/>
          </p:nvPr>
        </p:nvSpPr>
        <p:spPr/>
        <p:txBody>
          <a:bodyPr rtlCol="0"/>
          <a:lstStyle>
            <a:lvl1pPr>
              <a:defRPr/>
            </a:lvl1pPr>
          </a:lstStyle>
          <a:p>
            <a:fld id="{D6C8858E-052F-46F7-8A67-01067E1B6633}" type="datetime1">
              <a:rPr lang="zh-TW" altLang="en-US" smtClean="0"/>
              <a:pPr/>
              <a:t>2017/9/1</a:t>
            </a:fld>
            <a:endParaRPr lang="zh-TW" altLang="en-US" dirty="0"/>
          </a:p>
        </p:txBody>
      </p:sp>
      <p:sp>
        <p:nvSpPr>
          <p:cNvPr id="9" name="頁尾預留位置 8"/>
          <p:cNvSpPr>
            <a:spLocks noGrp="1"/>
          </p:cNvSpPr>
          <p:nvPr>
            <p:ph type="ftr" sz="quarter" idx="11"/>
          </p:nvPr>
        </p:nvSpPr>
        <p:spPr/>
        <p:txBody>
          <a:bodyPr rtlCol="0"/>
          <a:lstStyle/>
          <a:p>
            <a:pPr rtl="0"/>
            <a:endParaRPr lang="zh-TW" altLang="en-US" noProof="0" dirty="0"/>
          </a:p>
        </p:txBody>
      </p:sp>
      <p:sp>
        <p:nvSpPr>
          <p:cNvPr id="10" name="投影片編號預留位置 9"/>
          <p:cNvSpPr>
            <a:spLocks noGrp="1"/>
          </p:cNvSpPr>
          <p:nvPr>
            <p:ph type="sldNum" sz="quarter" idx="12"/>
          </p:nvPr>
        </p:nvSpPr>
        <p:spPr/>
        <p:txBody>
          <a:bodyPr rtlCol="0"/>
          <a:lstStyle/>
          <a:p>
            <a:pPr rtl="0"/>
            <a:fld id="{8FDBFFB2-86D9-4B8F-A59A-553A60B94BBE}" type="slidenum">
              <a:rPr lang="en-US" altLang="zh-TW" noProof="0" smtClean="0"/>
              <a:pPr/>
              <a:t>‹#›</a:t>
            </a:fld>
            <a:endParaRPr lang="zh-TW" altLang="en-US" noProof="0" dirty="0"/>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p:txBody>
          <a:bodyPr vert="eaVert" rtlCol="0"/>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日期預留位置 3"/>
          <p:cNvSpPr>
            <a:spLocks noGrp="1"/>
          </p:cNvSpPr>
          <p:nvPr>
            <p:ph type="dt" sz="half" idx="10"/>
          </p:nvPr>
        </p:nvSpPr>
        <p:spPr/>
        <p:txBody>
          <a:bodyPr rtlCol="0"/>
          <a:lstStyle/>
          <a:p>
            <a:fld id="{6CB3B4DE-620A-4586-AEA6-16BE28D6AA01}" type="datetime1">
              <a:rPr lang="zh-TW" altLang="en-US" smtClean="0"/>
              <a:pPr/>
              <a:t>2017/9/1</a:t>
            </a:fld>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6" name="投影片編號預留位置 5"/>
          <p:cNvSpPr>
            <a:spLocks noGrp="1"/>
          </p:cNvSpPr>
          <p:nvPr>
            <p:ph type="sldNum" sz="quarter" idx="12"/>
          </p:nvPr>
        </p:nvSpPr>
        <p:spPr/>
        <p:txBody>
          <a:bodyPr rtlCol="0"/>
          <a:lstStyle/>
          <a:p>
            <a:pPr rtl="0"/>
            <a:fld id="{8FDBFFB2-86D9-4B8F-A59A-553A60B94BBE}" type="slidenum">
              <a:rPr lang="en-US" altLang="zh-TW" smtClean="0"/>
              <a:t>‹#›</a:t>
            </a:fld>
            <a:endParaRPr lang="en-US" altLang="zh-TW" dirty="0"/>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865014" y="304801"/>
            <a:ext cx="1715800" cy="5410200"/>
          </a:xfrm>
        </p:spPr>
        <p:txBody>
          <a:bodyPr vert="eaVert"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a:xfrm>
            <a:off x="2209800" y="304801"/>
            <a:ext cx="7502814" cy="5410200"/>
          </a:xfrm>
        </p:spPr>
        <p:txBody>
          <a:bodyPr vert="eaVert" rtlCol="0"/>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日期預留位置 3"/>
          <p:cNvSpPr>
            <a:spLocks noGrp="1"/>
          </p:cNvSpPr>
          <p:nvPr>
            <p:ph type="dt" sz="half" idx="10"/>
          </p:nvPr>
        </p:nvSpPr>
        <p:spPr/>
        <p:txBody>
          <a:bodyPr rtlCol="0"/>
          <a:lstStyle>
            <a:lvl1pPr>
              <a:defRPr/>
            </a:lvl1pPr>
          </a:lstStyle>
          <a:p>
            <a:fld id="{6CB3B4DE-620A-4586-AEA6-16BE28D6AA01}" type="datetime1">
              <a:rPr lang="zh-TW" altLang="en-US" smtClean="0"/>
              <a:pPr/>
              <a:t>2017/9/1</a:t>
            </a:fld>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6" name="投影片編號預留位置 5"/>
          <p:cNvSpPr>
            <a:spLocks noGrp="1"/>
          </p:cNvSpPr>
          <p:nvPr>
            <p:ph type="sldNum" sz="quarter" idx="12"/>
          </p:nvPr>
        </p:nvSpPr>
        <p:spPr/>
        <p:txBody>
          <a:bodyPr rtlCol="0"/>
          <a:lstStyle/>
          <a:p>
            <a:pPr rtl="0"/>
            <a:fld id="{8FDBFFB2-86D9-4B8F-A59A-553A60B94BBE}" type="slidenum">
              <a:rPr lang="en-US" altLang="zh-TW" smtClean="0"/>
              <a:t>‹#›</a:t>
            </a:fld>
            <a:endParaRPr lang="en-US" altLang="zh-TW" dirty="0"/>
          </a:p>
        </p:txBody>
      </p:sp>
    </p:spTree>
    <p:extLst>
      <p:ext uri="{BB962C8B-B14F-4D97-AF65-F5344CB8AC3E}">
        <p14:creationId xmlns:p14="http://schemas.microsoft.com/office/powerpoint/2010/main" val="129949773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內容預留位置 2"/>
          <p:cNvSpPr>
            <a:spLocks noGrp="1"/>
          </p:cNvSpPr>
          <p:nvPr>
            <p:ph idx="1"/>
          </p:nvPr>
        </p:nvSpPr>
        <p:spPr/>
        <p:txBody>
          <a:bodyPr rtlCol="0"/>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日期預留位置 3"/>
          <p:cNvSpPr>
            <a:spLocks noGrp="1"/>
          </p:cNvSpPr>
          <p:nvPr>
            <p:ph type="dt" sz="half" idx="10"/>
          </p:nvPr>
        </p:nvSpPr>
        <p:spPr/>
        <p:txBody>
          <a:bodyPr rtlCol="0"/>
          <a:lstStyle>
            <a:lvl1pPr>
              <a:defRPr/>
            </a:lvl1pPr>
          </a:lstStyle>
          <a:p>
            <a:fld id="{9A66B22E-3CC6-4BEC-81AE-67F1D78B7B77}" type="datetime1">
              <a:rPr lang="zh-TW" altLang="en-US" smtClean="0"/>
              <a:pPr/>
              <a:t>2017/9/1</a:t>
            </a:fld>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6" name="投影片編號預留位置 5"/>
          <p:cNvSpPr>
            <a:spLocks noGrp="1"/>
          </p:cNvSpPr>
          <p:nvPr>
            <p:ph type="sldNum" sz="quarter" idx="12"/>
          </p:nvPr>
        </p:nvSpPr>
        <p:spPr/>
        <p:txBody>
          <a:bodyPr rtlCol="0"/>
          <a:lstStyle/>
          <a:p>
            <a:pPr rtl="0"/>
            <a:fld id="{8FDBFFB2-86D9-4B8F-A59A-553A60B94BBE}" type="slidenum">
              <a:rPr lang="en-US" altLang="zh-TW" smtClean="0"/>
              <a:t>‹#›</a:t>
            </a:fld>
            <a:endParaRPr lang="en-US" altLang="zh-TW" dirty="0"/>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5180013" y="1600200"/>
            <a:ext cx="6400801" cy="2486025"/>
          </a:xfrm>
        </p:spPr>
        <p:txBody>
          <a:bodyPr rtlCol="0" anchor="b">
            <a:normAutofit/>
          </a:bodyPr>
          <a:lstStyle>
            <a:lvl1pPr algn="l" rtl="0">
              <a:defRPr sz="5200"/>
            </a:lvl1pPr>
          </a:lstStyle>
          <a:p>
            <a:pPr rtl="0"/>
            <a:r>
              <a:rPr lang="zh-TW" altLang="en-US" smtClean="0"/>
              <a:t>按一下以編輯母片標題樣式</a:t>
            </a:r>
            <a:endParaRPr lang="zh-TW" altLang="en-US" dirty="0"/>
          </a:p>
        </p:txBody>
      </p:sp>
      <p:sp>
        <p:nvSpPr>
          <p:cNvPr id="3" name="文字預留位置 2"/>
          <p:cNvSpPr>
            <a:spLocks noGrp="1"/>
          </p:cNvSpPr>
          <p:nvPr>
            <p:ph type="body" idx="1"/>
          </p:nvPr>
        </p:nvSpPr>
        <p:spPr>
          <a:xfrm>
            <a:off x="5180011" y="4105029"/>
            <a:ext cx="6400801" cy="914400"/>
          </a:xfrm>
        </p:spPr>
        <p:txBody>
          <a:bodyPr rtlCol="0">
            <a:normAutofit/>
          </a:bodyPr>
          <a:lstStyle>
            <a:lvl1pPr marL="0" indent="0" algn="l" rtl="0">
              <a:buNone/>
              <a:defRPr sz="2000">
                <a:solidFill>
                  <a:schemeClr val="accent2"/>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zh-TW" altLang="en-US" smtClean="0"/>
              <a:t>編輯母片文字樣式</a:t>
            </a:r>
          </a:p>
        </p:txBody>
      </p:sp>
      <p:sp>
        <p:nvSpPr>
          <p:cNvPr id="4" name="日期預留位置 3"/>
          <p:cNvSpPr>
            <a:spLocks noGrp="1"/>
          </p:cNvSpPr>
          <p:nvPr>
            <p:ph type="dt" sz="half" idx="10"/>
          </p:nvPr>
        </p:nvSpPr>
        <p:spPr/>
        <p:txBody>
          <a:bodyPr rtlCol="0"/>
          <a:lstStyle>
            <a:lvl1pPr>
              <a:defRPr/>
            </a:lvl1pPr>
          </a:lstStyle>
          <a:p>
            <a:fld id="{D54D69F2-8A86-4A80-84A1-8F66630EEFA9}" type="datetime1">
              <a:rPr lang="zh-TW" altLang="en-US" smtClean="0"/>
              <a:pPr/>
              <a:t>2017/9/1</a:t>
            </a:fld>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6" name="投影片編號預留位置 5"/>
          <p:cNvSpPr>
            <a:spLocks noGrp="1"/>
          </p:cNvSpPr>
          <p:nvPr>
            <p:ph type="sldNum" sz="quarter" idx="12"/>
          </p:nvPr>
        </p:nvSpPr>
        <p:spPr/>
        <p:txBody>
          <a:bodyPr rtlCol="0"/>
          <a:lstStyle/>
          <a:p>
            <a:pPr rtl="0"/>
            <a:fld id="{8FDBFFB2-86D9-4B8F-A59A-553A60B94BBE}" type="slidenum">
              <a:rPr lang="en-US" altLang="zh-TW" smtClean="0"/>
              <a:t>‹#›</a:t>
            </a:fld>
            <a:endParaRPr lang="en-US" altLang="zh-TW" dirty="0"/>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內容預留位置 2"/>
          <p:cNvSpPr>
            <a:spLocks noGrp="1"/>
          </p:cNvSpPr>
          <p:nvPr>
            <p:ph sz="half" idx="1"/>
          </p:nvPr>
        </p:nvSpPr>
        <p:spPr>
          <a:xfrm>
            <a:off x="2208213" y="1600200"/>
            <a:ext cx="4572000" cy="4114800"/>
          </a:xfrm>
        </p:spPr>
        <p:txBody>
          <a:bodyPr rtlCol="0"/>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內容預留位置 3"/>
          <p:cNvSpPr>
            <a:spLocks noGrp="1"/>
          </p:cNvSpPr>
          <p:nvPr>
            <p:ph sz="half" idx="2"/>
          </p:nvPr>
        </p:nvSpPr>
        <p:spPr>
          <a:xfrm>
            <a:off x="7008813" y="1600200"/>
            <a:ext cx="4572000" cy="4114800"/>
          </a:xfrm>
        </p:spPr>
        <p:txBody>
          <a:bodyPr rtlCol="0"/>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日期預留位置 4"/>
          <p:cNvSpPr>
            <a:spLocks noGrp="1"/>
          </p:cNvSpPr>
          <p:nvPr>
            <p:ph type="dt" sz="half" idx="10"/>
          </p:nvPr>
        </p:nvSpPr>
        <p:spPr/>
        <p:txBody>
          <a:bodyPr rtlCol="0"/>
          <a:lstStyle/>
          <a:p>
            <a:fld id="{6CB3B4DE-620A-4586-AEA6-16BE28D6AA01}" type="datetime1">
              <a:rPr lang="zh-TW" altLang="en-US" smtClean="0"/>
              <a:pPr/>
              <a:t>2017/9/1</a:t>
            </a:fld>
            <a:endParaRPr lang="zh-TW" altLang="en-US" dirty="0"/>
          </a:p>
        </p:txBody>
      </p:sp>
      <p:sp>
        <p:nvSpPr>
          <p:cNvPr id="6" name="頁尾預留位置 5"/>
          <p:cNvSpPr>
            <a:spLocks noGrp="1"/>
          </p:cNvSpPr>
          <p:nvPr>
            <p:ph type="ftr" sz="quarter" idx="11"/>
          </p:nvPr>
        </p:nvSpPr>
        <p:spPr/>
        <p:txBody>
          <a:bodyPr rtlCol="0"/>
          <a:lstStyle/>
          <a:p>
            <a:pPr rtl="0"/>
            <a:endParaRPr lang="zh-TW" altLang="en-US" dirty="0"/>
          </a:p>
        </p:txBody>
      </p:sp>
      <p:sp>
        <p:nvSpPr>
          <p:cNvPr id="7" name="投影片編號預留位置 6"/>
          <p:cNvSpPr>
            <a:spLocks noGrp="1"/>
          </p:cNvSpPr>
          <p:nvPr>
            <p:ph type="sldNum" sz="quarter" idx="12"/>
          </p:nvPr>
        </p:nvSpPr>
        <p:spPr/>
        <p:txBody>
          <a:bodyPr rtlCol="0"/>
          <a:lstStyle/>
          <a:p>
            <a:pPr rtl="0"/>
            <a:fld id="{8FDBFFB2-86D9-4B8F-A59A-553A60B94BBE}" type="slidenum">
              <a:rPr lang="en-US" altLang="zh-TW" smtClean="0"/>
              <a:t>‹#›</a:t>
            </a:fld>
            <a:endParaRPr lang="en-US" altLang="zh-TW" dirty="0"/>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微軟正黑體" panose="020B0604030504040204" pitchFamily="34" charset="-120"/>
                <a:ea typeface="微軟正黑體" panose="020B0604030504040204" pitchFamily="34" charset="-120"/>
              </a:defRPr>
            </a:lvl1pPr>
          </a:lstStyle>
          <a:p>
            <a:pPr rtl="0"/>
            <a:r>
              <a:rPr lang="zh-TW" altLang="en-US" smtClean="0"/>
              <a:t>按一下以編輯母片標題樣式</a:t>
            </a:r>
            <a:endParaRPr lang="zh-TW" altLang="en-US" dirty="0"/>
          </a:p>
        </p:txBody>
      </p:sp>
      <p:sp>
        <p:nvSpPr>
          <p:cNvPr id="3" name="文字預留位置 2"/>
          <p:cNvSpPr>
            <a:spLocks noGrp="1"/>
          </p:cNvSpPr>
          <p:nvPr>
            <p:ph type="body" idx="1"/>
          </p:nvPr>
        </p:nvSpPr>
        <p:spPr>
          <a:xfrm>
            <a:off x="2208213" y="1600200"/>
            <a:ext cx="4572000" cy="823912"/>
          </a:xfrm>
        </p:spPr>
        <p:txBody>
          <a:bodyPr rtlCol="0" anchor="ctr">
            <a:noAutofit/>
          </a:bodyPr>
          <a:lstStyle>
            <a:lvl1pPr marL="0" indent="0" algn="l" rtl="0">
              <a:spcBef>
                <a:spcPts val="0"/>
              </a:spcBef>
              <a:buNone/>
              <a:defRPr sz="2100" b="0">
                <a:solidFill>
                  <a:schemeClr val="accent2"/>
                </a:solidFill>
                <a:latin typeface="微軟正黑體" panose="020B0604030504040204" pitchFamily="34" charset="-120"/>
                <a:ea typeface="微軟正黑體" panose="020B0604030504040204" pitchFamily="34" charset="-120"/>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TW" altLang="en-US" smtClean="0"/>
              <a:t>編輯母片文字樣式</a:t>
            </a:r>
          </a:p>
        </p:txBody>
      </p:sp>
      <p:sp>
        <p:nvSpPr>
          <p:cNvPr id="4" name="內容預留位置 3"/>
          <p:cNvSpPr>
            <a:spLocks noGrp="1"/>
          </p:cNvSpPr>
          <p:nvPr>
            <p:ph sz="half" idx="2"/>
          </p:nvPr>
        </p:nvSpPr>
        <p:spPr>
          <a:xfrm>
            <a:off x="2208213" y="2505075"/>
            <a:ext cx="4572000" cy="3337560"/>
          </a:xfrm>
        </p:spPr>
        <p:txBody>
          <a:bodyPr rtlCol="0"/>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文字預留位置 4"/>
          <p:cNvSpPr>
            <a:spLocks noGrp="1"/>
          </p:cNvSpPr>
          <p:nvPr>
            <p:ph type="body" sz="quarter" idx="3"/>
          </p:nvPr>
        </p:nvSpPr>
        <p:spPr>
          <a:xfrm>
            <a:off x="7008813" y="1600200"/>
            <a:ext cx="4572000" cy="823912"/>
          </a:xfrm>
        </p:spPr>
        <p:txBody>
          <a:bodyPr rtlCol="0" anchor="ctr">
            <a:noAutofit/>
          </a:bodyPr>
          <a:lstStyle>
            <a:lvl1pPr marL="0" indent="0" algn="l" rtl="0">
              <a:spcBef>
                <a:spcPts val="0"/>
              </a:spcBef>
              <a:buNone/>
              <a:defRPr sz="2100" b="0">
                <a:solidFill>
                  <a:schemeClr val="accent2"/>
                </a:solidFill>
                <a:latin typeface="微軟正黑體" panose="020B0604030504040204" pitchFamily="34" charset="-120"/>
                <a:ea typeface="微軟正黑體" panose="020B0604030504040204" pitchFamily="34" charset="-120"/>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TW" altLang="en-US" smtClean="0"/>
              <a:t>編輯母片文字樣式</a:t>
            </a:r>
          </a:p>
        </p:txBody>
      </p:sp>
      <p:sp>
        <p:nvSpPr>
          <p:cNvPr id="6" name="內容預留位置 5"/>
          <p:cNvSpPr>
            <a:spLocks noGrp="1"/>
          </p:cNvSpPr>
          <p:nvPr>
            <p:ph sz="quarter" idx="4"/>
          </p:nvPr>
        </p:nvSpPr>
        <p:spPr>
          <a:xfrm>
            <a:off x="7008813" y="2505075"/>
            <a:ext cx="4572000" cy="3337560"/>
          </a:xfrm>
        </p:spPr>
        <p:txBody>
          <a:bodyPr rtlCol="0"/>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7" name="日期預留位置 6"/>
          <p:cNvSpPr>
            <a:spLocks noGrp="1"/>
          </p:cNvSpPr>
          <p:nvPr>
            <p:ph type="dt" sz="half" idx="10"/>
          </p:nvPr>
        </p:nvSpPr>
        <p:spPr/>
        <p:txBody>
          <a:bodyPr rtlCol="0"/>
          <a:lstStyle>
            <a:lvl1pPr>
              <a:defRPr>
                <a:latin typeface="微軟正黑體" panose="020B0604030504040204" pitchFamily="34" charset="-120"/>
                <a:ea typeface="微軟正黑體" panose="020B0604030504040204" pitchFamily="34" charset="-120"/>
              </a:defRPr>
            </a:lvl1pPr>
          </a:lstStyle>
          <a:p>
            <a:fld id="{6CB3B4DE-620A-4586-AEA6-16BE28D6AA01}" type="datetime1">
              <a:rPr lang="zh-TW" altLang="en-US" smtClean="0"/>
              <a:pPr/>
              <a:t>2017/9/1</a:t>
            </a:fld>
            <a:endParaRPr lang="zh-TW" altLang="en-US" dirty="0"/>
          </a:p>
        </p:txBody>
      </p:sp>
      <p:sp>
        <p:nvSpPr>
          <p:cNvPr id="8" name="頁尾預留位置 7"/>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dirty="0"/>
          </a:p>
        </p:txBody>
      </p:sp>
      <p:sp>
        <p:nvSpPr>
          <p:cNvPr id="9" name="投影片編號預留位置 8"/>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8FDBFFB2-86D9-4B8F-A59A-553A60B94BBE}" type="slidenum">
              <a:rPr lang="en-US" altLang="zh-TW" smtClean="0"/>
              <a:pPr/>
              <a:t>‹#›</a:t>
            </a:fld>
            <a:endParaRPr lang="en-US" altLang="zh-TW" dirty="0"/>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日期預留位置 2"/>
          <p:cNvSpPr>
            <a:spLocks noGrp="1"/>
          </p:cNvSpPr>
          <p:nvPr>
            <p:ph type="dt" sz="half" idx="10"/>
          </p:nvPr>
        </p:nvSpPr>
        <p:spPr/>
        <p:txBody>
          <a:bodyPr rtlCol="0"/>
          <a:lstStyle/>
          <a:p>
            <a:fld id="{6CB3B4DE-620A-4586-AEA6-16BE28D6AA01}" type="datetime1">
              <a:rPr lang="zh-TW" altLang="en-US" smtClean="0"/>
              <a:pPr/>
              <a:t>2017/9/1</a:t>
            </a:fld>
            <a:endParaRPr lang="zh-TW" altLang="en-US" dirty="0"/>
          </a:p>
        </p:txBody>
      </p:sp>
      <p:sp>
        <p:nvSpPr>
          <p:cNvPr id="4" name="頁尾預留位置 3"/>
          <p:cNvSpPr>
            <a:spLocks noGrp="1"/>
          </p:cNvSpPr>
          <p:nvPr>
            <p:ph type="ftr" sz="quarter" idx="11"/>
          </p:nvPr>
        </p:nvSpPr>
        <p:spPr/>
        <p:txBody>
          <a:bodyPr rtlCol="0"/>
          <a:lstStyle/>
          <a:p>
            <a:pPr rtl="0"/>
            <a:endParaRPr lang="zh-TW" altLang="en-US" dirty="0"/>
          </a:p>
        </p:txBody>
      </p:sp>
      <p:sp>
        <p:nvSpPr>
          <p:cNvPr id="5" name="投影片編號預留位置 4"/>
          <p:cNvSpPr>
            <a:spLocks noGrp="1"/>
          </p:cNvSpPr>
          <p:nvPr>
            <p:ph type="sldNum" sz="quarter" idx="12"/>
          </p:nvPr>
        </p:nvSpPr>
        <p:spPr/>
        <p:txBody>
          <a:bodyPr rtlCol="0"/>
          <a:lstStyle/>
          <a:p>
            <a:pPr rtl="0"/>
            <a:fld id="{8FDBFFB2-86D9-4B8F-A59A-553A60B94BBE}" type="slidenum">
              <a:rPr lang="en-US" altLang="zh-TW" smtClean="0"/>
              <a:t>‹#›</a:t>
            </a:fld>
            <a:endParaRPr lang="en-US" altLang="zh-TW" dirty="0"/>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預留位置 1"/>
          <p:cNvSpPr>
            <a:spLocks noGrp="1"/>
          </p:cNvSpPr>
          <p:nvPr>
            <p:ph type="dt" sz="half" idx="10"/>
          </p:nvPr>
        </p:nvSpPr>
        <p:spPr/>
        <p:txBody>
          <a:bodyPr rtlCol="0"/>
          <a:lstStyle/>
          <a:p>
            <a:fld id="{6CB3B4DE-620A-4586-AEA6-16BE28D6AA01}" type="datetime1">
              <a:rPr lang="zh-TW" altLang="en-US" smtClean="0"/>
              <a:pPr/>
              <a:t>2017/9/1</a:t>
            </a:fld>
            <a:endParaRPr lang="zh-TW" altLang="en-US" dirty="0"/>
          </a:p>
        </p:txBody>
      </p:sp>
      <p:sp>
        <p:nvSpPr>
          <p:cNvPr id="3" name="頁尾預留位置 2"/>
          <p:cNvSpPr>
            <a:spLocks noGrp="1"/>
          </p:cNvSpPr>
          <p:nvPr>
            <p:ph type="ftr" sz="quarter" idx="11"/>
          </p:nvPr>
        </p:nvSpPr>
        <p:spPr/>
        <p:txBody>
          <a:bodyPr rtlCol="0"/>
          <a:lstStyle/>
          <a:p>
            <a:pPr rtl="0"/>
            <a:endParaRPr lang="zh-TW" altLang="en-US" dirty="0"/>
          </a:p>
        </p:txBody>
      </p:sp>
      <p:sp>
        <p:nvSpPr>
          <p:cNvPr id="4" name="投影片編號預留位置 3"/>
          <p:cNvSpPr>
            <a:spLocks noGrp="1"/>
          </p:cNvSpPr>
          <p:nvPr>
            <p:ph type="sldNum" sz="quarter" idx="12"/>
          </p:nvPr>
        </p:nvSpPr>
        <p:spPr/>
        <p:txBody>
          <a:bodyPr rtlCol="0"/>
          <a:lstStyle/>
          <a:p>
            <a:pPr rtl="0"/>
            <a:fld id="{8FDBFFB2-86D9-4B8F-A59A-553A60B94BBE}" type="slidenum">
              <a:rPr lang="en-US" altLang="zh-TW" smtClean="0"/>
              <a:t>‹#›</a:t>
            </a:fld>
            <a:endParaRPr lang="en-US" altLang="zh-TW" dirty="0"/>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zh-TW" altLang="en-US" smtClean="0"/>
              <a:t>按一下以編輯母片標題樣式</a:t>
            </a:r>
            <a:endParaRPr lang="zh-TW" altLang="en-US" dirty="0"/>
          </a:p>
        </p:txBody>
      </p:sp>
      <p:sp>
        <p:nvSpPr>
          <p:cNvPr id="3" name="內容預留位置 2"/>
          <p:cNvSpPr>
            <a:spLocks noGrp="1"/>
          </p:cNvSpPr>
          <p:nvPr>
            <p:ph idx="1"/>
          </p:nvPr>
        </p:nvSpPr>
        <p:spPr>
          <a:xfrm>
            <a:off x="1293813" y="533400"/>
            <a:ext cx="6858000" cy="48006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algn="l" rtl="0">
              <a:defRPr sz="1400"/>
            </a:lvl7pPr>
            <a:lvl8pPr algn="l" rtl="0">
              <a:defRPr sz="1400"/>
            </a:lvl8pPr>
            <a:lvl9pPr algn="l" rtl="0">
              <a:defRPr sz="1400"/>
            </a:lvl9pPr>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文字預留位置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smtClean="0"/>
              <a:t>編輯母片文字樣式</a:t>
            </a:r>
          </a:p>
        </p:txBody>
      </p:sp>
      <p:sp>
        <p:nvSpPr>
          <p:cNvPr id="5" name="日期預留位置 4"/>
          <p:cNvSpPr>
            <a:spLocks noGrp="1"/>
          </p:cNvSpPr>
          <p:nvPr>
            <p:ph type="dt" sz="half" idx="10"/>
          </p:nvPr>
        </p:nvSpPr>
        <p:spPr/>
        <p:txBody>
          <a:bodyPr rtlCol="0"/>
          <a:lstStyle/>
          <a:p>
            <a:fld id="{6CB3B4DE-620A-4586-AEA6-16BE28D6AA01}" type="datetime1">
              <a:rPr lang="zh-TW" altLang="en-US" smtClean="0"/>
              <a:pPr/>
              <a:t>2017/9/1</a:t>
            </a:fld>
            <a:endParaRPr lang="zh-TW" altLang="en-US" dirty="0"/>
          </a:p>
        </p:txBody>
      </p:sp>
      <p:sp>
        <p:nvSpPr>
          <p:cNvPr id="6" name="頁尾預留位置 5"/>
          <p:cNvSpPr>
            <a:spLocks noGrp="1"/>
          </p:cNvSpPr>
          <p:nvPr>
            <p:ph type="ftr" sz="quarter" idx="11"/>
          </p:nvPr>
        </p:nvSpPr>
        <p:spPr/>
        <p:txBody>
          <a:bodyPr rtlCol="0"/>
          <a:lstStyle/>
          <a:p>
            <a:pPr rtl="0"/>
            <a:endParaRPr lang="zh-TW" altLang="en-US" dirty="0"/>
          </a:p>
        </p:txBody>
      </p:sp>
      <p:sp>
        <p:nvSpPr>
          <p:cNvPr id="7" name="投影片編號預留位置 6"/>
          <p:cNvSpPr>
            <a:spLocks noGrp="1"/>
          </p:cNvSpPr>
          <p:nvPr>
            <p:ph type="sldNum" sz="quarter" idx="12"/>
          </p:nvPr>
        </p:nvSpPr>
        <p:spPr/>
        <p:txBody>
          <a:bodyPr rtlCol="0"/>
          <a:lstStyle/>
          <a:p>
            <a:pPr rtl="0"/>
            <a:fld id="{8FDBFFB2-86D9-4B8F-A59A-553A60B94BBE}" type="slidenum">
              <a:rPr lang="en-US" altLang="zh-TW" smtClean="0"/>
              <a:t>‹#›</a:t>
            </a:fld>
            <a:endParaRPr lang="en-US" altLang="zh-TW" dirty="0"/>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latin typeface="微軟正黑體" panose="020B0604030504040204" pitchFamily="34" charset="-120"/>
                <a:ea typeface="微軟正黑體" panose="020B0604030504040204" pitchFamily="34" charset="-120"/>
              </a:defRPr>
            </a:lvl1pPr>
          </a:lstStyle>
          <a:p>
            <a:pPr rtl="0"/>
            <a:r>
              <a:rPr lang="zh-TW" altLang="en-US" smtClean="0"/>
              <a:t>按一下以編輯母片標題樣式</a:t>
            </a:r>
            <a:endParaRPr lang="zh-TW" altLang="en-US" dirty="0"/>
          </a:p>
        </p:txBody>
      </p:sp>
      <p:sp>
        <p:nvSpPr>
          <p:cNvPr id="8" name="圓角矩形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微軟正黑體" panose="020B0604030504040204" pitchFamily="34" charset="-120"/>
              <a:ea typeface="微軟正黑體" panose="020B0604030504040204" pitchFamily="34" charset="-120"/>
            </a:endParaRPr>
          </a:p>
        </p:txBody>
      </p:sp>
      <p:sp>
        <p:nvSpPr>
          <p:cNvPr id="3" name="圖片預留位置 2" descr="要新增影像的空白預留位置。按一下預留位置，然後選取您想要新增的影像。"/>
          <p:cNvSpPr>
            <a:spLocks noGrp="1"/>
          </p:cNvSpPr>
          <p:nvPr>
            <p:ph type="pic" idx="1"/>
          </p:nvPr>
        </p:nvSpPr>
        <p:spPr>
          <a:xfrm>
            <a:off x="1408112" y="647700"/>
            <a:ext cx="6629400" cy="4572000"/>
          </a:xfrm>
          <a:prstGeom prst="roundRect">
            <a:avLst>
              <a:gd name="adj" fmla="val 3725"/>
            </a:avLst>
          </a:prstGeom>
        </p:spPr>
        <p:txBody>
          <a:bodyPr tIns="914400" rtlCol="0">
            <a:normAutofit/>
          </a:bodyPr>
          <a:lstStyle>
            <a:lvl1pPr marL="0" indent="0" algn="ctr" rtl="0">
              <a:buNone/>
              <a:defRPr sz="2400">
                <a:latin typeface="微軟正黑體" panose="020B0604030504040204" pitchFamily="34" charset="-120"/>
                <a:ea typeface="微軟正黑體" panose="020B0604030504040204" pitchFamily="34" charset="-120"/>
              </a:defRPr>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zh-TW" altLang="en-US" smtClean="0"/>
              <a:t>按一下圖示以新增圖片</a:t>
            </a:r>
            <a:endParaRPr lang="zh-TW" altLang="en-US" dirty="0"/>
          </a:p>
        </p:txBody>
      </p:sp>
      <p:sp>
        <p:nvSpPr>
          <p:cNvPr id="4" name="文字預留位置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smtClean="0"/>
              <a:t>編輯母片文字樣式</a:t>
            </a:r>
          </a:p>
        </p:txBody>
      </p:sp>
      <p:sp>
        <p:nvSpPr>
          <p:cNvPr id="5" name="日期預留位置 4"/>
          <p:cNvSpPr>
            <a:spLocks noGrp="1"/>
          </p:cNvSpPr>
          <p:nvPr>
            <p:ph type="dt" sz="half" idx="10"/>
          </p:nvPr>
        </p:nvSpPr>
        <p:spPr/>
        <p:txBody>
          <a:bodyPr rtlCol="0"/>
          <a:lstStyle>
            <a:lvl1pPr>
              <a:defRPr>
                <a:latin typeface="微軟正黑體" panose="020B0604030504040204" pitchFamily="34" charset="-120"/>
                <a:ea typeface="微軟正黑體" panose="020B0604030504040204" pitchFamily="34" charset="-120"/>
              </a:defRPr>
            </a:lvl1pPr>
          </a:lstStyle>
          <a:p>
            <a:fld id="{6CB3B4DE-620A-4586-AEA6-16BE28D6AA01}" type="datetime1">
              <a:rPr lang="zh-TW" altLang="en-US" smtClean="0"/>
              <a:pPr/>
              <a:t>2017/9/1</a:t>
            </a:fld>
            <a:endParaRPr lang="zh-TW" altLang="en-US" dirty="0"/>
          </a:p>
        </p:txBody>
      </p:sp>
      <p:sp>
        <p:nvSpPr>
          <p:cNvPr id="6" name="頁尾預留位置 5"/>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dirty="0"/>
          </a:p>
        </p:txBody>
      </p:sp>
      <p:sp>
        <p:nvSpPr>
          <p:cNvPr id="7" name="投影片編號預留位置 6"/>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8FDBFFB2-86D9-4B8F-A59A-553A60B94BBE}" type="slidenum">
              <a:rPr lang="en-US" altLang="zh-TW" smtClean="0"/>
              <a:pPr/>
              <a:t>‹#›</a:t>
            </a:fld>
            <a:endParaRPr lang="en-US" altLang="zh-TW" dirty="0"/>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預留位置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zh-TW" altLang="en-US" noProof="0" dirty="0"/>
              <a:t>按一下以編輯母片標題樣式</a:t>
            </a:r>
          </a:p>
        </p:txBody>
      </p:sp>
      <p:sp>
        <p:nvSpPr>
          <p:cNvPr id="3" name="文字預留位置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4" name="日期預留位置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rtl="0">
              <a:defRPr sz="1100">
                <a:solidFill>
                  <a:schemeClr val="tx2"/>
                </a:solidFill>
                <a:latin typeface="微軟正黑體" panose="020B0604030504040204" pitchFamily="34" charset="-120"/>
                <a:ea typeface="微軟正黑體" panose="020B0604030504040204" pitchFamily="34" charset="-120"/>
              </a:defRPr>
            </a:lvl1pPr>
          </a:lstStyle>
          <a:p>
            <a:fld id="{B8288638-A9D7-4AA9-B33E-D9A764F8FD84}" type="datetime1">
              <a:rPr lang="zh-TW" altLang="en-US" smtClean="0"/>
              <a:pPr/>
              <a:t>2017/9/1</a:t>
            </a:fld>
            <a:endParaRPr lang="zh-TW" altLang="en-US" dirty="0"/>
          </a:p>
        </p:txBody>
      </p:sp>
      <p:sp>
        <p:nvSpPr>
          <p:cNvPr id="5" name="頁尾預留位置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rtl="0">
              <a:defRPr sz="1100">
                <a:solidFill>
                  <a:schemeClr val="tx2"/>
                </a:solidFill>
                <a:latin typeface="微軟正黑體" panose="020B0604030504040204" pitchFamily="34" charset="-120"/>
                <a:ea typeface="微軟正黑體" panose="020B0604030504040204" pitchFamily="34" charset="-120"/>
              </a:defRPr>
            </a:lvl1pPr>
          </a:lstStyle>
          <a:p>
            <a:endParaRPr lang="zh-TW" altLang="en-US" noProof="0" dirty="0"/>
          </a:p>
        </p:txBody>
      </p:sp>
      <p:sp>
        <p:nvSpPr>
          <p:cNvPr id="6" name="投影片編號預留位置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rtl="0">
              <a:defRPr sz="1100" b="1">
                <a:solidFill>
                  <a:srgbClr val="AB3C19"/>
                </a:solidFill>
                <a:latin typeface="微軟正黑體" panose="020B0604030504040204" pitchFamily="34" charset="-120"/>
                <a:ea typeface="微軟正黑體" panose="020B0604030504040204" pitchFamily="34" charset="-120"/>
              </a:defRPr>
            </a:lvl1pPr>
          </a:lstStyle>
          <a:p>
            <a:fld id="{8FDBFFB2-86D9-4B8F-A59A-553A60B94BBE}" type="slidenum">
              <a:rPr lang="en-US" altLang="zh-TW" noProof="0" smtClean="0"/>
              <a:pPr/>
              <a:t>‹#›</a:t>
            </a:fld>
            <a:endParaRPr lang="zh-TW" altLang="en-US" noProof="0" dirty="0"/>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微軟正黑體" panose="020B0604030504040204" pitchFamily="34" charset="-120"/>
          <a:ea typeface="微軟正黑體" panose="020B0604030504040204" pitchFamily="34" charset="-120"/>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微軟正黑體" panose="020B0604030504040204" pitchFamily="34" charset="-120"/>
          <a:ea typeface="微軟正黑體" panose="020B0604030504040204" pitchFamily="34" charset="-120"/>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微軟正黑體" panose="020B0604030504040204" pitchFamily="34" charset="-120"/>
          <a:ea typeface="微軟正黑體" panose="020B0604030504040204" pitchFamily="34" charset="-120"/>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微軟正黑體" panose="020B0604030504040204" pitchFamily="34" charset="-120"/>
          <a:ea typeface="微軟正黑體" panose="020B0604030504040204" pitchFamily="34" charset="-120"/>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微軟正黑體" panose="020B0604030504040204" pitchFamily="34" charset="-120"/>
          <a:ea typeface="微軟正黑體" panose="020B0604030504040204" pitchFamily="34" charset="-120"/>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travel.nccc.com.tw/chinese/news/102/10603QA.pdf" TargetMode="External"/><Relationship Id="rId2" Type="http://schemas.openxmlformats.org/officeDocument/2006/relationships/hyperlink" Target="http://travel.nccc.com.tw/chinese/index.ht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travel.nccc.com.tw/chinese/index.htm"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93762" y="1285874"/>
            <a:ext cx="7091361" cy="2428875"/>
          </a:xfrm>
        </p:spPr>
        <p:txBody>
          <a:bodyPr rtlCol="0">
            <a:normAutofit fontScale="90000"/>
          </a:bodyPr>
          <a:lstStyle/>
          <a:p>
            <a:pPr>
              <a:lnSpc>
                <a:spcPts val="7800"/>
              </a:lnSpc>
            </a:pPr>
            <a:r>
              <a:rPr lang="zh-TW" altLang="en-US" dirty="0"/>
              <a:t/>
            </a:r>
            <a:br>
              <a:rPr lang="zh-TW" altLang="en-US" dirty="0"/>
            </a:br>
            <a:r>
              <a:rPr lang="zh-TW" altLang="en-US" dirty="0"/>
              <a:t/>
            </a:r>
            <a:br>
              <a:rPr lang="zh-TW" altLang="en-US" dirty="0"/>
            </a:br>
            <a:r>
              <a:rPr lang="en-US" altLang="zh-TW" dirty="0" smtClean="0">
                <a:latin typeface="標楷體" panose="03000509000000000000" pitchFamily="65" charset="-120"/>
                <a:ea typeface="標楷體" panose="03000509000000000000" pitchFamily="65" charset="-120"/>
              </a:rPr>
              <a:t>106</a:t>
            </a:r>
            <a:r>
              <a:rPr lang="zh-TW" altLang="en-US" dirty="0">
                <a:latin typeface="標楷體" panose="03000509000000000000" pitchFamily="65" charset="-120"/>
                <a:ea typeface="標楷體" panose="03000509000000000000" pitchFamily="65" charset="-120"/>
              </a:rPr>
              <a:t>學年度</a:t>
            </a:r>
            <a:r>
              <a:rPr lang="zh-TW" altLang="en-US" dirty="0" smtClean="0">
                <a:latin typeface="標楷體" panose="03000509000000000000" pitchFamily="65" charset="-120"/>
                <a:ea typeface="標楷體" panose="03000509000000000000" pitchFamily="65" charset="-120"/>
              </a:rPr>
              <a:t>起</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教師國</a:t>
            </a:r>
            <a:r>
              <a:rPr lang="zh-TW" altLang="en-US" dirty="0">
                <a:latin typeface="標楷體" panose="03000509000000000000" pitchFamily="65" charset="-120"/>
                <a:ea typeface="標楷體" panose="03000509000000000000" pitchFamily="65" charset="-120"/>
              </a:rPr>
              <a:t>旅</a:t>
            </a:r>
            <a:r>
              <a:rPr lang="zh-TW" altLang="en-US" dirty="0" smtClean="0">
                <a:latin typeface="標楷體" panose="03000509000000000000" pitchFamily="65" charset="-120"/>
                <a:ea typeface="標楷體" panose="03000509000000000000" pitchFamily="65" charset="-120"/>
              </a:rPr>
              <a:t>卡刷卡教學</a:t>
            </a:r>
            <a:endParaRPr lang="zh-TW" altLang="en-US" dirty="0">
              <a:latin typeface="標楷體" panose="03000509000000000000" pitchFamily="65" charset="-120"/>
              <a:ea typeface="標楷體" panose="03000509000000000000" pitchFamily="65" charset="-120"/>
              <a:sym typeface="Salesforce Sans"/>
            </a:endParaRPr>
          </a:p>
        </p:txBody>
      </p:sp>
      <p:sp>
        <p:nvSpPr>
          <p:cNvPr id="3" name="文字方塊 2"/>
          <p:cNvSpPr txBox="1"/>
          <p:nvPr/>
        </p:nvSpPr>
        <p:spPr>
          <a:xfrm>
            <a:off x="6431280" y="4328160"/>
            <a:ext cx="2148840" cy="369332"/>
          </a:xfrm>
          <a:prstGeom prst="rect">
            <a:avLst/>
          </a:prstGeom>
          <a:noFill/>
        </p:spPr>
        <p:txBody>
          <a:bodyPr wrap="square" rtlCol="0">
            <a:spAutoFit/>
          </a:bodyPr>
          <a:lstStyle/>
          <a:p>
            <a:r>
              <a:rPr lang="zh-TW" altLang="en-US" dirty="0" smtClean="0">
                <a:latin typeface="標楷體" panose="03000509000000000000" pitchFamily="65" charset="-120"/>
                <a:ea typeface="標楷體" panose="03000509000000000000" pitchFamily="65" charset="-120"/>
              </a:rPr>
              <a:t>茄萣國小製</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784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29075" y="1600200"/>
            <a:ext cx="7551739" cy="2486025"/>
          </a:xfrm>
        </p:spPr>
        <p:txBody>
          <a:bodyPr rtlCol="0">
            <a:normAutofit/>
          </a:bodyPr>
          <a:lstStyle/>
          <a:p>
            <a:pPr rtl="0"/>
            <a:r>
              <a:rPr lang="zh-TW" altLang="en-US" sz="7200" dirty="0" smtClean="0">
                <a:latin typeface="標楷體" panose="03000509000000000000" pitchFamily="65" charset="-120"/>
                <a:ea typeface="標楷體" panose="03000509000000000000" pitchFamily="65" charset="-120"/>
                <a:sym typeface="Salesforce Sans"/>
              </a:rPr>
              <a:t>實例演練</a:t>
            </a:r>
            <a:endParaRPr lang="zh-TW" altLang="en-US" sz="7200" dirty="0">
              <a:latin typeface="標楷體" panose="03000509000000000000" pitchFamily="65" charset="-120"/>
              <a:ea typeface="標楷體" panose="03000509000000000000" pitchFamily="65" charset="-120"/>
              <a:sym typeface="Salesforce Sans"/>
            </a:endParaRPr>
          </a:p>
        </p:txBody>
      </p:sp>
    </p:spTree>
    <p:extLst>
      <p:ext uri="{BB962C8B-B14F-4D97-AF65-F5344CB8AC3E}">
        <p14:creationId xmlns:p14="http://schemas.microsoft.com/office/powerpoint/2010/main" val="4274568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8700" y="304800"/>
            <a:ext cx="10552113" cy="623888"/>
          </a:xfrm>
        </p:spPr>
        <p:txBody>
          <a:bodyPr/>
          <a:lstStyle/>
          <a:p>
            <a:r>
              <a:rPr lang="zh-TW" altLang="en-US" dirty="0" smtClean="0">
                <a:latin typeface="標楷體" panose="03000509000000000000" pitchFamily="65" charset="-120"/>
                <a:ea typeface="標楷體" panose="03000509000000000000" pitchFamily="65" charset="-120"/>
              </a:rPr>
              <a:t>實例演練</a:t>
            </a:r>
            <a:r>
              <a:rPr lang="en-US" altLang="zh-TW" dirty="0" smtClean="0">
                <a:latin typeface="標楷體" panose="03000509000000000000" pitchFamily="65" charset="-120"/>
                <a:ea typeface="標楷體" panose="03000509000000000000" pitchFamily="65" charset="-120"/>
              </a:rPr>
              <a:t>1</a:t>
            </a:r>
            <a:endParaRPr lang="zh-TW" altLang="en-US" dirty="0">
              <a:latin typeface="標楷體" panose="03000509000000000000" pitchFamily="65" charset="-120"/>
              <a:ea typeface="標楷體" panose="03000509000000000000" pitchFamily="65" charset="-120"/>
            </a:endParaRPr>
          </a:p>
        </p:txBody>
      </p:sp>
      <p:sp>
        <p:nvSpPr>
          <p:cNvPr id="3" name="矩形 2"/>
          <p:cNvSpPr/>
          <p:nvPr/>
        </p:nvSpPr>
        <p:spPr>
          <a:xfrm>
            <a:off x="957262" y="800101"/>
            <a:ext cx="9758363" cy="3901068"/>
          </a:xfrm>
          <a:prstGeom prst="rect">
            <a:avLst/>
          </a:prstGeom>
        </p:spPr>
        <p:txBody>
          <a:bodyPr wrap="square">
            <a:spAutoFit/>
          </a:bodyPr>
          <a:lstStyle/>
          <a:p>
            <a:pPr>
              <a:lnSpc>
                <a:spcPts val="3300"/>
              </a:lnSpc>
            </a:pPr>
            <a:endParaRPr lang="zh-TW" altLang="en-US" sz="1000" dirty="0">
              <a:solidFill>
                <a:srgbClr val="000000"/>
              </a:solidFill>
              <a:latin typeface="微軟正黑體" panose="020B0604030504040204" pitchFamily="34" charset="-120"/>
              <a:ea typeface="微軟正黑體" panose="020B0604030504040204" pitchFamily="34" charset="-120"/>
            </a:endParaRPr>
          </a:p>
          <a:p>
            <a:pPr>
              <a:lnSpc>
                <a:spcPts val="3300"/>
              </a:lnSpc>
            </a:pPr>
            <a:r>
              <a:rPr lang="zh-TW" altLang="en-US" sz="2400" dirty="0" smtClean="0">
                <a:latin typeface="標楷體" panose="03000509000000000000" pitchFamily="65" charset="-120"/>
                <a:ea typeface="標楷體" panose="03000509000000000000" pitchFamily="65" charset="-120"/>
              </a:rPr>
              <a:t>美</a:t>
            </a:r>
            <a:r>
              <a:rPr lang="zh-TW" altLang="en-US" sz="2400" dirty="0">
                <a:latin typeface="標楷體" panose="03000509000000000000" pitchFamily="65" charset="-120"/>
                <a:ea typeface="標楷體" panose="03000509000000000000" pitchFamily="65" charset="-120"/>
              </a:rPr>
              <a:t>美</a:t>
            </a:r>
            <a:r>
              <a:rPr lang="zh-TW" altLang="en-US" sz="2400" dirty="0" smtClean="0">
                <a:latin typeface="標楷體" panose="03000509000000000000" pitchFamily="65" charset="-120"/>
                <a:ea typeface="標楷體" panose="03000509000000000000" pitchFamily="65" charset="-120"/>
              </a:rPr>
              <a:t>星期五下午請</a:t>
            </a:r>
            <a:r>
              <a:rPr lang="zh-TW" altLang="en-US" sz="2400" dirty="0">
                <a:latin typeface="標楷體" panose="03000509000000000000" pitchFamily="65" charset="-120"/>
                <a:ea typeface="標楷體" panose="03000509000000000000" pitchFamily="65" charset="-120"/>
              </a:rPr>
              <a:t>休假</a:t>
            </a:r>
            <a:r>
              <a:rPr lang="zh-TW" altLang="en-US" sz="2400" dirty="0" smtClean="0">
                <a:latin typeface="標楷體" panose="03000509000000000000" pitchFamily="65" charset="-120"/>
                <a:ea typeface="標楷體" panose="03000509000000000000" pitchFamily="65" charset="-120"/>
              </a:rPr>
              <a:t>，當天</a:t>
            </a:r>
            <a:r>
              <a:rPr lang="zh-TW" altLang="en-US" sz="2400" dirty="0" smtClean="0">
                <a:latin typeface="標楷體" panose="03000509000000000000" pitchFamily="65" charset="-120"/>
                <a:ea typeface="標楷體" panose="03000509000000000000" pitchFamily="65" charset="-120"/>
              </a:rPr>
              <a:t>去書店買</a:t>
            </a:r>
            <a:r>
              <a:rPr lang="zh-TW" altLang="en-US" sz="2400" dirty="0">
                <a:latin typeface="標楷體" panose="03000509000000000000" pitchFamily="65" charset="-120"/>
                <a:ea typeface="標楷體" panose="03000509000000000000" pitchFamily="65" charset="-120"/>
              </a:rPr>
              <a:t>文具</a:t>
            </a:r>
            <a:r>
              <a:rPr lang="en-US" altLang="zh-TW" sz="2400" dirty="0">
                <a:latin typeface="標楷體" panose="03000509000000000000" pitchFamily="65" charset="-120"/>
                <a:ea typeface="標楷體" panose="03000509000000000000" pitchFamily="65" charset="-120"/>
              </a:rPr>
              <a:t>300</a:t>
            </a:r>
            <a:r>
              <a:rPr lang="zh-TW" altLang="en-US" sz="2400" dirty="0">
                <a:latin typeface="標楷體" panose="03000509000000000000" pitchFamily="65" charset="-120"/>
                <a:ea typeface="標楷體" panose="03000509000000000000" pitchFamily="65" charset="-120"/>
              </a:rPr>
              <a:t>元；週六去蓮潭會館買麵包</a:t>
            </a:r>
            <a:r>
              <a:rPr lang="en-US" altLang="zh-TW" sz="2400" dirty="0">
                <a:latin typeface="標楷體" panose="03000509000000000000" pitchFamily="65" charset="-120"/>
                <a:ea typeface="標楷體" panose="03000509000000000000" pitchFamily="65" charset="-120"/>
              </a:rPr>
              <a:t>100</a:t>
            </a:r>
            <a:r>
              <a:rPr lang="zh-TW" altLang="en-US" sz="2400" dirty="0">
                <a:latin typeface="標楷體" panose="03000509000000000000" pitchFamily="65" charset="-120"/>
                <a:ea typeface="標楷體" panose="03000509000000000000" pitchFamily="65" charset="-120"/>
              </a:rPr>
              <a:t>元；週日</a:t>
            </a:r>
            <a:r>
              <a:rPr lang="zh-TW" altLang="en-US" sz="2400" dirty="0" smtClean="0">
                <a:latin typeface="標楷體" panose="03000509000000000000" pitchFamily="65" charset="-120"/>
                <a:ea typeface="標楷體" panose="03000509000000000000" pitchFamily="65" charset="-120"/>
              </a:rPr>
              <a:t>去運動用品店買</a:t>
            </a:r>
            <a:r>
              <a:rPr lang="zh-TW" altLang="en-US" sz="2400" dirty="0">
                <a:latin typeface="標楷體" panose="03000509000000000000" pitchFamily="65" charset="-120"/>
                <a:ea typeface="標楷體" panose="03000509000000000000" pitchFamily="65" charset="-120"/>
              </a:rPr>
              <a:t>了一雙球鞋</a:t>
            </a:r>
            <a:r>
              <a:rPr lang="en-US" altLang="zh-TW" sz="2400" dirty="0">
                <a:latin typeface="標楷體" panose="03000509000000000000" pitchFamily="65" charset="-120"/>
                <a:ea typeface="標楷體" panose="03000509000000000000" pitchFamily="65" charset="-120"/>
              </a:rPr>
              <a:t>3000</a:t>
            </a:r>
            <a:r>
              <a:rPr lang="zh-TW" altLang="en-US" sz="2400" dirty="0">
                <a:latin typeface="標楷體" panose="03000509000000000000" pitchFamily="65" charset="-120"/>
                <a:ea typeface="標楷體" panose="03000509000000000000" pitchFamily="65" charset="-120"/>
              </a:rPr>
              <a:t>元。他可以核銷的國旅卡</a:t>
            </a:r>
            <a:r>
              <a:rPr lang="zh-TW" altLang="en-US" sz="2400" dirty="0" smtClean="0">
                <a:latin typeface="標楷體" panose="03000509000000000000" pitchFamily="65" charset="-120"/>
                <a:ea typeface="標楷體" panose="03000509000000000000" pitchFamily="65" charset="-120"/>
              </a:rPr>
              <a:t>為何？</a:t>
            </a:r>
            <a:endParaRPr lang="en-US" altLang="zh-TW" sz="2400" dirty="0" smtClean="0">
              <a:latin typeface="標楷體" panose="03000509000000000000" pitchFamily="65" charset="-120"/>
              <a:ea typeface="標楷體" panose="03000509000000000000" pitchFamily="65" charset="-120"/>
            </a:endParaRPr>
          </a:p>
          <a:p>
            <a:pPr>
              <a:lnSpc>
                <a:spcPts val="3300"/>
              </a:lnSpc>
            </a:pPr>
            <a:endParaRPr lang="en-US" altLang="zh-TW" sz="2400" dirty="0">
              <a:latin typeface="標楷體" panose="03000509000000000000" pitchFamily="65" charset="-120"/>
              <a:ea typeface="標楷體" panose="03000509000000000000" pitchFamily="65" charset="-120"/>
            </a:endParaRPr>
          </a:p>
          <a:p>
            <a:pPr>
              <a:lnSpc>
                <a:spcPts val="3300"/>
              </a:lnSpc>
            </a:pPr>
            <a:r>
              <a:rPr lang="zh-TW" altLang="en-US" sz="2400" dirty="0" smtClean="0">
                <a:latin typeface="標楷體" panose="03000509000000000000" pitchFamily="65" charset="-120"/>
                <a:ea typeface="標楷體" panose="03000509000000000000" pitchFamily="65" charset="-120"/>
              </a:rPr>
              <a:t>美美分別刷了藝文</a:t>
            </a:r>
            <a:r>
              <a:rPr lang="zh-TW" altLang="en-US" sz="2400" dirty="0">
                <a:latin typeface="標楷體" panose="03000509000000000000" pitchFamily="65" charset="-120"/>
                <a:ea typeface="標楷體" panose="03000509000000000000" pitchFamily="65" charset="-120"/>
              </a:rPr>
              <a:t>圖書業（文具）、旅宿業（麵包）、體育用品（球鞋）</a:t>
            </a:r>
            <a:r>
              <a:rPr lang="zh-TW" altLang="en-US" sz="2400" dirty="0" smtClean="0">
                <a:latin typeface="標楷體" panose="03000509000000000000" pitchFamily="65" charset="-120"/>
                <a:ea typeface="標楷體" panose="03000509000000000000" pitchFamily="65" charset="-120"/>
              </a:rPr>
              <a:t>，因</a:t>
            </a:r>
            <a:r>
              <a:rPr lang="zh-TW" altLang="en-US" sz="2400" dirty="0">
                <a:latin typeface="標楷體" panose="03000509000000000000" pitchFamily="65" charset="-120"/>
                <a:ea typeface="標楷體" panose="03000509000000000000" pitchFamily="65" charset="-120"/>
              </a:rPr>
              <a:t>此</a:t>
            </a:r>
            <a:r>
              <a:rPr lang="zh-TW" altLang="en-US" sz="2400" dirty="0" smtClean="0">
                <a:latin typeface="標楷體" panose="03000509000000000000" pitchFamily="65" charset="-120"/>
                <a:ea typeface="標楷體" panose="03000509000000000000" pitchFamily="65" charset="-120"/>
              </a:rPr>
              <a:t>可以請領</a:t>
            </a:r>
            <a:endParaRPr lang="en-US" altLang="zh-TW" sz="2400" dirty="0" smtClean="0">
              <a:latin typeface="標楷體" panose="03000509000000000000" pitchFamily="65" charset="-120"/>
              <a:ea typeface="標楷體" panose="03000509000000000000" pitchFamily="65" charset="-120"/>
            </a:endParaRPr>
          </a:p>
          <a:p>
            <a:pPr>
              <a:lnSpc>
                <a:spcPts val="3300"/>
              </a:lnSpc>
            </a:pPr>
            <a:r>
              <a:rPr lang="zh-TW" altLang="en-US" sz="2400" b="1" dirty="0" smtClean="0">
                <a:solidFill>
                  <a:srgbClr val="FF0000"/>
                </a:solidFill>
                <a:latin typeface="標楷體" panose="03000509000000000000" pitchFamily="65" charset="-120"/>
                <a:ea typeface="標楷體" panose="03000509000000000000" pitchFamily="65" charset="-120"/>
              </a:rPr>
              <a:t>→自行</a:t>
            </a:r>
            <a:r>
              <a:rPr lang="zh-TW" altLang="en-US" sz="2400" b="1" dirty="0">
                <a:solidFill>
                  <a:srgbClr val="FF0000"/>
                </a:solidFill>
                <a:latin typeface="標楷體" panose="03000509000000000000" pitchFamily="65" charset="-120"/>
                <a:ea typeface="標楷體" panose="03000509000000000000" pitchFamily="65" charset="-120"/>
              </a:rPr>
              <a:t>運用額度：</a:t>
            </a:r>
            <a:r>
              <a:rPr lang="en-US" altLang="zh-TW" sz="2400" b="1" dirty="0">
                <a:solidFill>
                  <a:srgbClr val="FF0000"/>
                </a:solidFill>
                <a:latin typeface="標楷體" panose="03000509000000000000" pitchFamily="65" charset="-120"/>
                <a:ea typeface="標楷體" panose="03000509000000000000" pitchFamily="65" charset="-120"/>
              </a:rPr>
              <a:t>300+3000=3300</a:t>
            </a:r>
            <a:r>
              <a:rPr lang="zh-TW" altLang="en-US" sz="2400" b="1" dirty="0" smtClean="0">
                <a:solidFill>
                  <a:srgbClr val="FF0000"/>
                </a:solidFill>
                <a:latin typeface="標楷體" panose="03000509000000000000" pitchFamily="65" charset="-120"/>
                <a:ea typeface="標楷體" panose="03000509000000000000" pitchFamily="65" charset="-120"/>
              </a:rPr>
              <a:t>元</a:t>
            </a:r>
            <a:endParaRPr lang="en-US" altLang="zh-TW" sz="2400" b="1" dirty="0" smtClean="0">
              <a:solidFill>
                <a:srgbClr val="FF0000"/>
              </a:solidFill>
              <a:latin typeface="標楷體" panose="03000509000000000000" pitchFamily="65" charset="-120"/>
              <a:ea typeface="標楷體" panose="03000509000000000000" pitchFamily="65" charset="-120"/>
            </a:endParaRPr>
          </a:p>
          <a:p>
            <a:pPr>
              <a:lnSpc>
                <a:spcPts val="3300"/>
              </a:lnSpc>
            </a:pPr>
            <a:r>
              <a:rPr lang="zh-TW" altLang="en-US" sz="2400" b="1" dirty="0" smtClean="0">
                <a:solidFill>
                  <a:srgbClr val="FF0000"/>
                </a:solidFill>
                <a:latin typeface="標楷體" panose="03000509000000000000" pitchFamily="65" charset="-120"/>
                <a:ea typeface="標楷體" panose="03000509000000000000" pitchFamily="65" charset="-120"/>
              </a:rPr>
              <a:t>→觀光</a:t>
            </a:r>
            <a:r>
              <a:rPr lang="zh-TW" altLang="en-US" sz="2400" b="1" dirty="0">
                <a:solidFill>
                  <a:srgbClr val="FF0000"/>
                </a:solidFill>
                <a:latin typeface="標楷體" panose="03000509000000000000" pitchFamily="65" charset="-120"/>
                <a:ea typeface="標楷體" panose="03000509000000000000" pitchFamily="65" charset="-120"/>
              </a:rPr>
              <a:t>旅遊額度：</a:t>
            </a:r>
            <a:r>
              <a:rPr lang="en-US" altLang="zh-TW" sz="2400" b="1" dirty="0">
                <a:solidFill>
                  <a:srgbClr val="FF0000"/>
                </a:solidFill>
                <a:latin typeface="標楷體" panose="03000509000000000000" pitchFamily="65" charset="-120"/>
                <a:ea typeface="標楷體" panose="03000509000000000000" pitchFamily="65" charset="-120"/>
              </a:rPr>
              <a:t>100</a:t>
            </a:r>
            <a:r>
              <a:rPr lang="zh-TW" altLang="en-US" sz="2400" b="1" dirty="0">
                <a:solidFill>
                  <a:srgbClr val="FF0000"/>
                </a:solidFill>
                <a:latin typeface="標楷體" panose="03000509000000000000" pitchFamily="65" charset="-120"/>
                <a:ea typeface="標楷體" panose="03000509000000000000" pitchFamily="65" charset="-120"/>
              </a:rPr>
              <a:t>元。 </a:t>
            </a:r>
          </a:p>
        </p:txBody>
      </p:sp>
    </p:spTree>
    <p:extLst>
      <p:ext uri="{BB962C8B-B14F-4D97-AF65-F5344CB8AC3E}">
        <p14:creationId xmlns:p14="http://schemas.microsoft.com/office/powerpoint/2010/main" val="1170574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0125" y="161925"/>
            <a:ext cx="9666288" cy="752475"/>
          </a:xfrm>
        </p:spPr>
        <p:txBody>
          <a:bodyPr/>
          <a:lstStyle/>
          <a:p>
            <a:r>
              <a:rPr lang="zh-TW" altLang="en-US" dirty="0">
                <a:latin typeface="標楷體" panose="03000509000000000000" pitchFamily="65" charset="-120"/>
                <a:ea typeface="標楷體" panose="03000509000000000000" pitchFamily="65" charset="-120"/>
              </a:rPr>
              <a:t>實例</a:t>
            </a:r>
            <a:r>
              <a:rPr lang="zh-TW" altLang="en-US" dirty="0" smtClean="0">
                <a:latin typeface="標楷體" panose="03000509000000000000" pitchFamily="65" charset="-120"/>
                <a:ea typeface="標楷體" panose="03000509000000000000" pitchFamily="65" charset="-120"/>
              </a:rPr>
              <a:t>演練</a:t>
            </a:r>
            <a:r>
              <a:rPr lang="en-US" altLang="zh-TW" dirty="0" smtClean="0">
                <a:latin typeface="標楷體" panose="03000509000000000000" pitchFamily="65" charset="-120"/>
                <a:ea typeface="標楷體" panose="03000509000000000000" pitchFamily="65" charset="-120"/>
              </a:rPr>
              <a:t>2</a:t>
            </a:r>
            <a:endParaRPr lang="zh-TW" altLang="en-US" dirty="0">
              <a:latin typeface="標楷體" panose="03000509000000000000" pitchFamily="65" charset="-120"/>
              <a:ea typeface="標楷體" panose="03000509000000000000" pitchFamily="65" charset="-120"/>
            </a:endParaRPr>
          </a:p>
        </p:txBody>
      </p:sp>
      <p:sp>
        <p:nvSpPr>
          <p:cNvPr id="3" name="矩形 2"/>
          <p:cNvSpPr/>
          <p:nvPr/>
        </p:nvSpPr>
        <p:spPr>
          <a:xfrm>
            <a:off x="1000125" y="914400"/>
            <a:ext cx="10487025" cy="3990836"/>
          </a:xfrm>
          <a:prstGeom prst="rect">
            <a:avLst/>
          </a:prstGeom>
        </p:spPr>
        <p:txBody>
          <a:bodyPr wrap="square">
            <a:spAutoFit/>
          </a:bodyPr>
          <a:lstStyle/>
          <a:p>
            <a:endParaRPr lang="zh-TW" altLang="en-US" sz="1000" dirty="0">
              <a:solidFill>
                <a:srgbClr val="000000"/>
              </a:solidFill>
              <a:latin typeface="微軟正黑體" panose="020B0604030504040204" pitchFamily="34" charset="-120"/>
              <a:ea typeface="微軟正黑體" panose="020B0604030504040204" pitchFamily="34" charset="-120"/>
            </a:endParaRPr>
          </a:p>
          <a:p>
            <a:endParaRPr lang="zh-TW" altLang="en-US" sz="1000" dirty="0">
              <a:latin typeface="微軟正黑體" panose="020B0604030504040204" pitchFamily="34" charset="-120"/>
              <a:ea typeface="微軟正黑體" panose="020B0604030504040204" pitchFamily="34" charset="-120"/>
            </a:endParaRPr>
          </a:p>
          <a:p>
            <a:pPr>
              <a:lnSpc>
                <a:spcPts val="3500"/>
              </a:lnSpc>
            </a:pPr>
            <a:r>
              <a:rPr lang="zh-TW" altLang="en-US" sz="2400" dirty="0" smtClean="0">
                <a:latin typeface="標楷體" panose="03000509000000000000" pitchFamily="65" charset="-120"/>
                <a:ea typeface="標楷體" panose="03000509000000000000" pitchFamily="65" charset="-120"/>
              </a:rPr>
              <a:t>大飛週五下午請</a:t>
            </a:r>
            <a:r>
              <a:rPr lang="zh-TW" altLang="en-US" sz="2400" dirty="0">
                <a:latin typeface="標楷體" panose="03000509000000000000" pitchFamily="65" charset="-120"/>
                <a:ea typeface="標楷體" panose="03000509000000000000" pitchFamily="65" charset="-120"/>
              </a:rPr>
              <a:t>休假，</a:t>
            </a:r>
            <a:r>
              <a:rPr lang="zh-TW" altLang="en-US" sz="2400" dirty="0" smtClean="0">
                <a:latin typeface="標楷體" panose="03000509000000000000" pitchFamily="65" charset="-120"/>
                <a:ea typeface="標楷體" panose="03000509000000000000" pitchFamily="65" charset="-120"/>
              </a:rPr>
              <a:t>去書店買</a:t>
            </a:r>
            <a:r>
              <a:rPr lang="zh-TW" altLang="en-US" sz="2400" dirty="0">
                <a:latin typeface="標楷體" panose="03000509000000000000" pitchFamily="65" charset="-120"/>
                <a:ea typeface="標楷體" panose="03000509000000000000" pitchFamily="65" charset="-120"/>
              </a:rPr>
              <a:t>文具</a:t>
            </a:r>
            <a:r>
              <a:rPr lang="en-US" altLang="zh-TW" sz="2400" dirty="0">
                <a:latin typeface="標楷體" panose="03000509000000000000" pitchFamily="65" charset="-120"/>
                <a:ea typeface="標楷體" panose="03000509000000000000" pitchFamily="65" charset="-120"/>
              </a:rPr>
              <a:t>300</a:t>
            </a:r>
            <a:r>
              <a:rPr lang="zh-TW" altLang="en-US" sz="2400" dirty="0">
                <a:latin typeface="標楷體" panose="03000509000000000000" pitchFamily="65" charset="-120"/>
                <a:ea typeface="標楷體" panose="03000509000000000000" pitchFamily="65" charset="-120"/>
              </a:rPr>
              <a:t>元；週六去西堤吃牛排</a:t>
            </a:r>
            <a:r>
              <a:rPr lang="en-US" altLang="zh-TW" sz="2400" dirty="0">
                <a:latin typeface="標楷體" panose="03000509000000000000" pitchFamily="65" charset="-120"/>
                <a:ea typeface="標楷體" panose="03000509000000000000" pitchFamily="65" charset="-120"/>
              </a:rPr>
              <a:t>600</a:t>
            </a:r>
            <a:r>
              <a:rPr lang="zh-TW" altLang="en-US" sz="2400" dirty="0">
                <a:latin typeface="標楷體" panose="03000509000000000000" pitchFamily="65" charset="-120"/>
                <a:ea typeface="標楷體" panose="03000509000000000000" pitchFamily="65" charset="-120"/>
              </a:rPr>
              <a:t>元；週日</a:t>
            </a:r>
            <a:r>
              <a:rPr lang="zh-TW" altLang="en-US" sz="2400" dirty="0" smtClean="0">
                <a:latin typeface="標楷體" panose="03000509000000000000" pitchFamily="65" charset="-120"/>
                <a:ea typeface="標楷體" panose="03000509000000000000" pitchFamily="65" charset="-120"/>
              </a:rPr>
              <a:t>去運動用品店買</a:t>
            </a:r>
            <a:r>
              <a:rPr lang="zh-TW" altLang="en-US" sz="2400" dirty="0">
                <a:latin typeface="標楷體" panose="03000509000000000000" pitchFamily="65" charset="-120"/>
                <a:ea typeface="標楷體" panose="03000509000000000000" pitchFamily="65" charset="-120"/>
              </a:rPr>
              <a:t>了一雙球鞋</a:t>
            </a:r>
            <a:r>
              <a:rPr lang="en-US" altLang="zh-TW" sz="2400" dirty="0">
                <a:latin typeface="標楷體" panose="03000509000000000000" pitchFamily="65" charset="-120"/>
                <a:ea typeface="標楷體" panose="03000509000000000000" pitchFamily="65" charset="-120"/>
              </a:rPr>
              <a:t>3000</a:t>
            </a:r>
            <a:r>
              <a:rPr lang="zh-TW" altLang="en-US" sz="2400" dirty="0">
                <a:latin typeface="標楷體" panose="03000509000000000000" pitchFamily="65" charset="-120"/>
                <a:ea typeface="標楷體" panose="03000509000000000000" pitchFamily="65" charset="-120"/>
              </a:rPr>
              <a:t>元</a:t>
            </a:r>
            <a:r>
              <a:rPr lang="zh-TW" altLang="en-US" sz="2400" dirty="0" smtClean="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他可以核銷的國旅卡為何？ </a:t>
            </a:r>
            <a:endParaRPr lang="en-US" altLang="zh-TW" sz="2400" dirty="0">
              <a:latin typeface="標楷體" panose="03000509000000000000" pitchFamily="65" charset="-120"/>
              <a:ea typeface="標楷體" panose="03000509000000000000" pitchFamily="65" charset="-120"/>
            </a:endParaRPr>
          </a:p>
          <a:p>
            <a:pPr>
              <a:lnSpc>
                <a:spcPts val="3500"/>
              </a:lnSpc>
            </a:pPr>
            <a:endParaRPr lang="en-US" altLang="zh-TW" sz="2400" dirty="0" smtClean="0">
              <a:latin typeface="標楷體" panose="03000509000000000000" pitchFamily="65" charset="-120"/>
              <a:ea typeface="標楷體" panose="03000509000000000000" pitchFamily="65" charset="-120"/>
            </a:endParaRPr>
          </a:p>
          <a:p>
            <a:pPr>
              <a:lnSpc>
                <a:spcPts val="3500"/>
              </a:lnSpc>
            </a:pPr>
            <a:r>
              <a:rPr lang="zh-TW" altLang="en-US" sz="2400" dirty="0" smtClean="0">
                <a:latin typeface="標楷體" panose="03000509000000000000" pitchFamily="65" charset="-120"/>
                <a:ea typeface="標楷體" panose="03000509000000000000" pitchFamily="65" charset="-120"/>
              </a:rPr>
              <a:t>大飛刷</a:t>
            </a:r>
            <a:r>
              <a:rPr lang="zh-TW" altLang="en-US" sz="2400" dirty="0">
                <a:latin typeface="標楷體" panose="03000509000000000000" pitchFamily="65" charset="-120"/>
                <a:ea typeface="標楷體" panose="03000509000000000000" pitchFamily="65" charset="-120"/>
              </a:rPr>
              <a:t>了</a:t>
            </a:r>
            <a:r>
              <a:rPr lang="zh-TW" altLang="en-US" sz="2400" dirty="0" smtClean="0">
                <a:latin typeface="標楷體" panose="03000509000000000000" pitchFamily="65" charset="-120"/>
                <a:ea typeface="標楷體" panose="03000509000000000000" pitchFamily="65" charset="-120"/>
              </a:rPr>
              <a:t>藝文</a:t>
            </a:r>
            <a:r>
              <a:rPr lang="zh-TW" altLang="en-US" sz="2400" dirty="0">
                <a:latin typeface="標楷體" panose="03000509000000000000" pitchFamily="65" charset="-120"/>
                <a:ea typeface="標楷體" panose="03000509000000000000" pitchFamily="65" charset="-120"/>
              </a:rPr>
              <a:t>圖書業（文具</a:t>
            </a:r>
            <a:r>
              <a:rPr lang="zh-TW" altLang="en-US" sz="2400" dirty="0" smtClean="0">
                <a:latin typeface="標楷體" panose="03000509000000000000" pitchFamily="65" charset="-120"/>
                <a:ea typeface="標楷體" panose="03000509000000000000" pitchFamily="65" charset="-120"/>
              </a:rPr>
              <a:t>）、餐飲業（牛排）、</a:t>
            </a:r>
            <a:r>
              <a:rPr lang="zh-TW" altLang="en-US" sz="2400" dirty="0">
                <a:latin typeface="標楷體" panose="03000509000000000000" pitchFamily="65" charset="-120"/>
                <a:ea typeface="標楷體" panose="03000509000000000000" pitchFamily="65" charset="-120"/>
              </a:rPr>
              <a:t>體育用品（球鞋</a:t>
            </a:r>
            <a:r>
              <a:rPr lang="zh-TW" altLang="en-US" sz="2400" dirty="0" smtClean="0">
                <a:latin typeface="標楷體" panose="03000509000000000000" pitchFamily="65" charset="-120"/>
                <a:ea typeface="標楷體" panose="03000509000000000000" pitchFamily="65" charset="-120"/>
              </a:rPr>
              <a:t>），但只可以</a:t>
            </a:r>
            <a:r>
              <a:rPr lang="zh-TW" altLang="en-US" sz="2400" dirty="0">
                <a:latin typeface="標楷體" panose="03000509000000000000" pitchFamily="65" charset="-120"/>
                <a:ea typeface="標楷體" panose="03000509000000000000" pitchFamily="65" charset="-120"/>
              </a:rPr>
              <a:t>請</a:t>
            </a:r>
            <a:r>
              <a:rPr lang="zh-TW" altLang="en-US" sz="2400" dirty="0" smtClean="0">
                <a:latin typeface="標楷體" panose="03000509000000000000" pitchFamily="65" charset="-120"/>
                <a:ea typeface="標楷體" panose="03000509000000000000" pitchFamily="65" charset="-120"/>
              </a:rPr>
              <a:t>領</a:t>
            </a:r>
            <a:endParaRPr lang="en-US" altLang="zh-TW" sz="2400" dirty="0" smtClean="0">
              <a:latin typeface="標楷體" panose="03000509000000000000" pitchFamily="65" charset="-120"/>
              <a:ea typeface="標楷體" panose="03000509000000000000" pitchFamily="65" charset="-120"/>
            </a:endParaRPr>
          </a:p>
          <a:p>
            <a:pPr>
              <a:lnSpc>
                <a:spcPts val="3500"/>
              </a:lnSpc>
            </a:pPr>
            <a:r>
              <a:rPr lang="zh-TW" altLang="en-US" sz="2400" b="1" dirty="0" smtClean="0">
                <a:solidFill>
                  <a:srgbClr val="FF0000"/>
                </a:solidFill>
                <a:latin typeface="標楷體" panose="03000509000000000000" pitchFamily="65" charset="-120"/>
                <a:ea typeface="標楷體" panose="03000509000000000000" pitchFamily="65" charset="-120"/>
              </a:rPr>
              <a:t>→自行</a:t>
            </a:r>
            <a:r>
              <a:rPr lang="zh-TW" altLang="en-US" sz="2400" b="1" dirty="0">
                <a:solidFill>
                  <a:srgbClr val="FF0000"/>
                </a:solidFill>
                <a:latin typeface="標楷體" panose="03000509000000000000" pitchFamily="65" charset="-120"/>
                <a:ea typeface="標楷體" panose="03000509000000000000" pitchFamily="65" charset="-120"/>
              </a:rPr>
              <a:t>運用額度：</a:t>
            </a:r>
            <a:r>
              <a:rPr lang="en-US" altLang="zh-TW" sz="2400" b="1" dirty="0">
                <a:solidFill>
                  <a:srgbClr val="FF0000"/>
                </a:solidFill>
                <a:latin typeface="標楷體" panose="03000509000000000000" pitchFamily="65" charset="-120"/>
                <a:ea typeface="標楷體" panose="03000509000000000000" pitchFamily="65" charset="-120"/>
              </a:rPr>
              <a:t>300</a:t>
            </a:r>
          </a:p>
          <a:p>
            <a:pPr>
              <a:lnSpc>
                <a:spcPts val="3500"/>
              </a:lnSpc>
            </a:pPr>
            <a:r>
              <a:rPr lang="zh-TW" altLang="en-US" sz="2400" dirty="0" smtClean="0">
                <a:latin typeface="標楷體" panose="03000509000000000000" pitchFamily="65" charset="-120"/>
                <a:ea typeface="標楷體" panose="03000509000000000000" pitchFamily="65" charset="-120"/>
              </a:rPr>
              <a:t>（因為</a:t>
            </a:r>
            <a:r>
              <a:rPr lang="zh-TW" altLang="en-US" sz="2400" dirty="0">
                <a:latin typeface="標楷體" panose="03000509000000000000" pitchFamily="65" charset="-120"/>
                <a:ea typeface="標楷體" panose="03000509000000000000" pitchFamily="65" charset="-120"/>
              </a:rPr>
              <a:t>他在休假期間沒有刷一筆旅行、旅宿或觀光遊樂業，他就只能請領</a:t>
            </a:r>
            <a:r>
              <a:rPr lang="zh-TW" altLang="en-US" sz="2400" b="1" dirty="0">
                <a:latin typeface="標楷體" panose="03000509000000000000" pitchFamily="65" charset="-120"/>
                <a:ea typeface="標楷體" panose="03000509000000000000" pitchFamily="65" charset="-120"/>
              </a:rPr>
              <a:t>休假當日</a:t>
            </a:r>
            <a:r>
              <a:rPr lang="zh-TW" altLang="en-US" sz="2400" dirty="0">
                <a:latin typeface="標楷體" panose="03000509000000000000" pitchFamily="65" charset="-120"/>
                <a:ea typeface="標楷體" panose="03000509000000000000" pitchFamily="65" charset="-120"/>
              </a:rPr>
              <a:t>的國旅卡消費</a:t>
            </a:r>
            <a:r>
              <a:rPr lang="zh-TW" altLang="en-US" sz="2400" dirty="0" smtClean="0">
                <a:latin typeface="標楷體" panose="03000509000000000000" pitchFamily="65" charset="-120"/>
                <a:ea typeface="標楷體" panose="03000509000000000000" pitchFamily="65" charset="-120"/>
              </a:rPr>
              <a:t>。） </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21987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1561" y="190500"/>
            <a:ext cx="10423525" cy="781050"/>
          </a:xfrm>
        </p:spPr>
        <p:txBody>
          <a:bodyPr/>
          <a:lstStyle/>
          <a:p>
            <a:r>
              <a:rPr lang="zh-TW" altLang="en-US" dirty="0">
                <a:latin typeface="標楷體" panose="03000509000000000000" pitchFamily="65" charset="-120"/>
                <a:ea typeface="標楷體" panose="03000509000000000000" pitchFamily="65" charset="-120"/>
              </a:rPr>
              <a:t>實例</a:t>
            </a:r>
            <a:r>
              <a:rPr lang="zh-TW" altLang="en-US" dirty="0" smtClean="0">
                <a:latin typeface="標楷體" panose="03000509000000000000" pitchFamily="65" charset="-120"/>
                <a:ea typeface="標楷體" panose="03000509000000000000" pitchFamily="65" charset="-120"/>
              </a:rPr>
              <a:t>演練</a:t>
            </a:r>
            <a:r>
              <a:rPr lang="en-US" altLang="zh-TW" dirty="0" smtClean="0">
                <a:latin typeface="標楷體" panose="03000509000000000000" pitchFamily="65" charset="-120"/>
                <a:ea typeface="標楷體" panose="03000509000000000000" pitchFamily="65" charset="-120"/>
              </a:rPr>
              <a:t>3</a:t>
            </a:r>
            <a:endParaRPr lang="zh-TW" altLang="en-US" dirty="0"/>
          </a:p>
        </p:txBody>
      </p:sp>
      <p:sp>
        <p:nvSpPr>
          <p:cNvPr id="3" name="矩形 2"/>
          <p:cNvSpPr/>
          <p:nvPr/>
        </p:nvSpPr>
        <p:spPr>
          <a:xfrm>
            <a:off x="1157287" y="1363050"/>
            <a:ext cx="10423525" cy="3234219"/>
          </a:xfrm>
          <a:prstGeom prst="rect">
            <a:avLst/>
          </a:prstGeom>
        </p:spPr>
        <p:txBody>
          <a:bodyPr wrap="square">
            <a:spAutoFit/>
          </a:bodyPr>
          <a:lstStyle/>
          <a:p>
            <a:pPr>
              <a:lnSpc>
                <a:spcPts val="3500"/>
              </a:lnSpc>
            </a:pPr>
            <a:r>
              <a:rPr lang="zh-TW" altLang="en-US" sz="2400" dirty="0" smtClean="0">
                <a:latin typeface="標楷體" panose="03000509000000000000" pitchFamily="65" charset="-120"/>
                <a:ea typeface="標楷體" panose="03000509000000000000" pitchFamily="65" charset="-120"/>
              </a:rPr>
              <a:t>孔劉週四去加油站加油</a:t>
            </a:r>
            <a:r>
              <a:rPr lang="en-US" altLang="zh-TW" sz="2400" dirty="0" smtClean="0">
                <a:latin typeface="標楷體" panose="03000509000000000000" pitchFamily="65" charset="-120"/>
                <a:ea typeface="標楷體" panose="03000509000000000000" pitchFamily="65" charset="-120"/>
              </a:rPr>
              <a:t>500</a:t>
            </a:r>
            <a:r>
              <a:rPr lang="zh-TW" altLang="en-US" sz="2400" dirty="0" smtClean="0">
                <a:latin typeface="標楷體" panose="03000509000000000000" pitchFamily="65" charset="-120"/>
                <a:ea typeface="標楷體" panose="03000509000000000000" pitchFamily="65" charset="-120"/>
              </a:rPr>
              <a:t>元；星期五請休假去買文具</a:t>
            </a:r>
            <a:r>
              <a:rPr lang="en-US" altLang="zh-TW" sz="2400" dirty="0" smtClean="0">
                <a:latin typeface="標楷體" panose="03000509000000000000" pitchFamily="65" charset="-120"/>
                <a:ea typeface="標楷體" panose="03000509000000000000" pitchFamily="65" charset="-120"/>
              </a:rPr>
              <a:t>100</a:t>
            </a:r>
            <a:r>
              <a:rPr lang="zh-TW" altLang="en-US" sz="2400" dirty="0">
                <a:latin typeface="標楷體" panose="03000509000000000000" pitchFamily="65" charset="-120"/>
                <a:ea typeface="標楷體" panose="03000509000000000000" pitchFamily="65" charset="-120"/>
              </a:rPr>
              <a:t>元；週六</a:t>
            </a:r>
            <a:r>
              <a:rPr lang="zh-TW" altLang="en-US" sz="2400" dirty="0" smtClean="0">
                <a:latin typeface="標楷體" panose="03000509000000000000" pitchFamily="65" charset="-120"/>
                <a:ea typeface="標楷體" panose="03000509000000000000" pitchFamily="65" charset="-120"/>
              </a:rPr>
              <a:t>去康橋住了一晚</a:t>
            </a:r>
            <a:r>
              <a:rPr lang="en-US" altLang="zh-TW" sz="2400" dirty="0" smtClean="0">
                <a:latin typeface="標楷體" panose="03000509000000000000" pitchFamily="65" charset="-120"/>
                <a:ea typeface="標楷體" panose="03000509000000000000" pitchFamily="65" charset="-120"/>
              </a:rPr>
              <a:t>2500</a:t>
            </a:r>
            <a:r>
              <a:rPr lang="zh-TW" altLang="en-US" sz="2400" dirty="0" smtClean="0">
                <a:latin typeface="標楷體" panose="03000509000000000000" pitchFamily="65" charset="-120"/>
                <a:ea typeface="標楷體" panose="03000509000000000000" pitchFamily="65" charset="-120"/>
              </a:rPr>
              <a:t>元；週一加油</a:t>
            </a:r>
            <a:r>
              <a:rPr lang="en-US" altLang="zh-TW" sz="2400" dirty="0" smtClean="0">
                <a:latin typeface="標楷體" panose="03000509000000000000" pitchFamily="65" charset="-120"/>
                <a:ea typeface="標楷體" panose="03000509000000000000" pitchFamily="65" charset="-120"/>
              </a:rPr>
              <a:t>300</a:t>
            </a:r>
            <a:r>
              <a:rPr lang="zh-TW" altLang="en-US" sz="2400" dirty="0" smtClean="0">
                <a:latin typeface="標楷體" panose="03000509000000000000" pitchFamily="65" charset="-120"/>
                <a:ea typeface="標楷體" panose="03000509000000000000" pitchFamily="65" charset="-120"/>
              </a:rPr>
              <a:t>元</a:t>
            </a:r>
            <a:r>
              <a:rPr lang="zh-TW" altLang="en-US" sz="2400" dirty="0">
                <a:latin typeface="標楷體" panose="03000509000000000000" pitchFamily="65" charset="-120"/>
                <a:ea typeface="標楷體" panose="03000509000000000000" pitchFamily="65" charset="-120"/>
              </a:rPr>
              <a:t>。他可以核銷的國旅卡為何？ </a:t>
            </a:r>
            <a:endParaRPr lang="en-US" altLang="zh-TW" sz="2400" dirty="0">
              <a:latin typeface="標楷體" panose="03000509000000000000" pitchFamily="65" charset="-120"/>
              <a:ea typeface="標楷體" panose="03000509000000000000" pitchFamily="65" charset="-120"/>
            </a:endParaRPr>
          </a:p>
          <a:p>
            <a:pPr>
              <a:lnSpc>
                <a:spcPts val="3500"/>
              </a:lnSpc>
            </a:pPr>
            <a:endParaRPr lang="en-US" altLang="zh-TW" sz="2400" dirty="0">
              <a:latin typeface="標楷體" panose="03000509000000000000" pitchFamily="65" charset="-120"/>
              <a:ea typeface="標楷體" panose="03000509000000000000" pitchFamily="65" charset="-120"/>
            </a:endParaRPr>
          </a:p>
          <a:p>
            <a:pPr>
              <a:lnSpc>
                <a:spcPts val="3500"/>
              </a:lnSpc>
            </a:pPr>
            <a:r>
              <a:rPr lang="zh-TW" altLang="en-US" sz="2400" dirty="0" smtClean="0">
                <a:latin typeface="標楷體" panose="03000509000000000000" pitchFamily="65" charset="-120"/>
                <a:ea typeface="標楷體" panose="03000509000000000000" pitchFamily="65" charset="-120"/>
              </a:rPr>
              <a:t>孔劉刷了加油站業（加油）、藝文圖書業（文具）、旅宿業（住宿），他可以請領</a:t>
            </a:r>
            <a:endParaRPr lang="en-US" altLang="zh-TW" sz="2400" dirty="0" smtClean="0">
              <a:latin typeface="標楷體" panose="03000509000000000000" pitchFamily="65" charset="-120"/>
              <a:ea typeface="標楷體" panose="03000509000000000000" pitchFamily="65" charset="-120"/>
            </a:endParaRPr>
          </a:p>
          <a:p>
            <a:pPr>
              <a:lnSpc>
                <a:spcPts val="3500"/>
              </a:lnSpc>
            </a:pPr>
            <a:r>
              <a:rPr lang="zh-TW" altLang="en-US" sz="2400" b="1" dirty="0" smtClean="0">
                <a:solidFill>
                  <a:srgbClr val="FF0000"/>
                </a:solidFill>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自行運用額度</a:t>
            </a:r>
            <a:r>
              <a:rPr lang="zh-TW" altLang="en-US" sz="2400" b="1" dirty="0" smtClean="0">
                <a:solidFill>
                  <a:srgbClr val="FF0000"/>
                </a:solidFill>
                <a:latin typeface="標楷體" panose="03000509000000000000" pitchFamily="65" charset="-120"/>
                <a:ea typeface="標楷體" panose="03000509000000000000" pitchFamily="65" charset="-120"/>
              </a:rPr>
              <a:t>：</a:t>
            </a:r>
            <a:r>
              <a:rPr lang="en-US" altLang="zh-TW" sz="2400" b="1" dirty="0" smtClean="0">
                <a:solidFill>
                  <a:srgbClr val="FF0000"/>
                </a:solidFill>
                <a:latin typeface="標楷體" panose="03000509000000000000" pitchFamily="65" charset="-120"/>
                <a:ea typeface="標楷體" panose="03000509000000000000" pitchFamily="65" charset="-120"/>
              </a:rPr>
              <a:t>500+100+300=900</a:t>
            </a:r>
          </a:p>
          <a:p>
            <a:pPr>
              <a:lnSpc>
                <a:spcPts val="3500"/>
              </a:lnSpc>
            </a:pPr>
            <a:r>
              <a:rPr lang="zh-TW" altLang="en-US" sz="2400" b="1" dirty="0" smtClean="0">
                <a:solidFill>
                  <a:srgbClr val="FF0000"/>
                </a:solidFill>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觀光旅遊額度</a:t>
            </a:r>
            <a:r>
              <a:rPr lang="zh-TW" altLang="en-US" sz="2400" b="1" dirty="0" smtClean="0">
                <a:solidFill>
                  <a:srgbClr val="FF0000"/>
                </a:solidFill>
                <a:latin typeface="標楷體" panose="03000509000000000000" pitchFamily="65" charset="-120"/>
                <a:ea typeface="標楷體" panose="03000509000000000000" pitchFamily="65" charset="-120"/>
              </a:rPr>
              <a:t>：</a:t>
            </a:r>
            <a:r>
              <a:rPr lang="en-US" altLang="zh-TW" sz="2400" b="1" dirty="0" smtClean="0">
                <a:solidFill>
                  <a:srgbClr val="FF0000"/>
                </a:solidFill>
                <a:latin typeface="標楷體" panose="03000509000000000000" pitchFamily="65" charset="-120"/>
                <a:ea typeface="標楷體" panose="03000509000000000000" pitchFamily="65" charset="-120"/>
              </a:rPr>
              <a:t>2500</a:t>
            </a:r>
            <a:r>
              <a:rPr lang="zh-TW" altLang="en-US" sz="2400" b="1" dirty="0" smtClean="0">
                <a:solidFill>
                  <a:srgbClr val="FF0000"/>
                </a:solidFill>
                <a:latin typeface="標楷體" panose="03000509000000000000" pitchFamily="65" charset="-120"/>
                <a:ea typeface="標楷體" panose="03000509000000000000" pitchFamily="65" charset="-120"/>
              </a:rPr>
              <a:t>元</a:t>
            </a:r>
            <a:r>
              <a:rPr lang="zh-TW" altLang="en-US" sz="2400" b="1" dirty="0">
                <a:solidFill>
                  <a:srgbClr val="FF0000"/>
                </a:solidFill>
                <a:latin typeface="標楷體" panose="03000509000000000000" pitchFamily="65" charset="-120"/>
                <a:ea typeface="標楷體" panose="03000509000000000000" pitchFamily="65" charset="-120"/>
              </a:rPr>
              <a:t>。 </a:t>
            </a:r>
            <a:endParaRPr lang="en-US" altLang="zh-TW" sz="24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0572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304800"/>
            <a:ext cx="10666413" cy="681038"/>
          </a:xfrm>
        </p:spPr>
        <p:txBody>
          <a:bodyPr/>
          <a:lstStyle/>
          <a:p>
            <a:r>
              <a:rPr lang="zh-TW" altLang="en-US" dirty="0">
                <a:latin typeface="標楷體" panose="03000509000000000000" pitchFamily="65" charset="-120"/>
                <a:ea typeface="標楷體" panose="03000509000000000000" pitchFamily="65" charset="-120"/>
              </a:rPr>
              <a:t>實例</a:t>
            </a:r>
            <a:r>
              <a:rPr lang="zh-TW" altLang="en-US" dirty="0" smtClean="0">
                <a:latin typeface="標楷體" panose="03000509000000000000" pitchFamily="65" charset="-120"/>
                <a:ea typeface="標楷體" panose="03000509000000000000" pitchFamily="65" charset="-120"/>
              </a:rPr>
              <a:t>演練</a:t>
            </a:r>
            <a:r>
              <a:rPr lang="en-US" altLang="zh-TW" dirty="0" smtClean="0">
                <a:latin typeface="標楷體" panose="03000509000000000000" pitchFamily="65" charset="-120"/>
                <a:ea typeface="標楷體" panose="03000509000000000000" pitchFamily="65" charset="-120"/>
              </a:rPr>
              <a:t>4</a:t>
            </a:r>
            <a:endParaRPr lang="zh-TW" altLang="en-US" dirty="0"/>
          </a:p>
        </p:txBody>
      </p:sp>
      <p:sp>
        <p:nvSpPr>
          <p:cNvPr id="3" name="矩形 2"/>
          <p:cNvSpPr/>
          <p:nvPr/>
        </p:nvSpPr>
        <p:spPr>
          <a:xfrm>
            <a:off x="1027748" y="985838"/>
            <a:ext cx="9658350" cy="4292009"/>
          </a:xfrm>
          <a:prstGeom prst="rect">
            <a:avLst/>
          </a:prstGeom>
        </p:spPr>
        <p:txBody>
          <a:bodyPr wrap="square">
            <a:spAutoFit/>
          </a:bodyPr>
          <a:lstStyle/>
          <a:p>
            <a:pPr>
              <a:lnSpc>
                <a:spcPts val="3300"/>
              </a:lnSpc>
            </a:pPr>
            <a:r>
              <a:rPr lang="zh-TW" altLang="en-US" sz="2400" dirty="0" smtClean="0">
                <a:latin typeface="標楷體" panose="03000509000000000000" pitchFamily="65" charset="-120"/>
                <a:ea typeface="標楷體" panose="03000509000000000000" pitchFamily="65" charset="-120"/>
              </a:rPr>
              <a:t>志玲週五請休假</a:t>
            </a:r>
            <a:r>
              <a:rPr lang="zh-TW" altLang="en-US" sz="2400" dirty="0" smtClean="0">
                <a:latin typeface="標楷體" panose="03000509000000000000" pitchFamily="65" charset="-120"/>
                <a:ea typeface="標楷體" panose="03000509000000000000" pitchFamily="65" charset="-120"/>
              </a:rPr>
              <a:t>計畫進行</a:t>
            </a:r>
            <a:r>
              <a:rPr lang="en-US" altLang="zh-TW" sz="2400" dirty="0" smtClean="0">
                <a:latin typeface="標楷體" panose="03000509000000000000" pitchFamily="65" charset="-120"/>
                <a:ea typeface="標楷體" panose="03000509000000000000" pitchFamily="65" charset="-120"/>
              </a:rPr>
              <a:t>3</a:t>
            </a:r>
            <a:r>
              <a:rPr lang="zh-TW" altLang="en-US" sz="2400" dirty="0" smtClean="0">
                <a:latin typeface="標楷體" panose="03000509000000000000" pitchFamily="65" charset="-120"/>
                <a:ea typeface="標楷體" panose="03000509000000000000" pitchFamily="65" charset="-120"/>
              </a:rPr>
              <a:t>天</a:t>
            </a:r>
            <a:r>
              <a:rPr lang="en-US" altLang="zh-TW" sz="2400" dirty="0" smtClean="0">
                <a:latin typeface="標楷體" panose="03000509000000000000" pitchFamily="65" charset="-120"/>
                <a:ea typeface="標楷體" panose="03000509000000000000" pitchFamily="65" charset="-120"/>
              </a:rPr>
              <a:t>2</a:t>
            </a:r>
            <a:r>
              <a:rPr lang="zh-TW" altLang="en-US" sz="2400" dirty="0" smtClean="0">
                <a:latin typeface="標楷體" panose="03000509000000000000" pitchFamily="65" charset="-120"/>
                <a:ea typeface="標楷體" panose="03000509000000000000" pitchFamily="65" charset="-120"/>
              </a:rPr>
              <a:t>夜小</a:t>
            </a:r>
            <a:r>
              <a:rPr lang="zh-TW" altLang="en-US" sz="2400" dirty="0" smtClean="0">
                <a:latin typeface="標楷體" panose="03000509000000000000" pitchFamily="65" charset="-120"/>
                <a:ea typeface="標楷體" panose="03000509000000000000" pitchFamily="65" charset="-120"/>
              </a:rPr>
              <a:t>旅行，</a:t>
            </a:r>
            <a:r>
              <a:rPr lang="zh-TW" altLang="en-US" sz="2400" dirty="0" smtClean="0">
                <a:latin typeface="標楷體" panose="03000509000000000000" pitchFamily="65" charset="-120"/>
                <a:ea typeface="標楷體" panose="03000509000000000000" pitchFamily="65" charset="-120"/>
              </a:rPr>
              <a:t>週四先用</a:t>
            </a:r>
            <a:r>
              <a:rPr lang="zh-TW" altLang="en-US" sz="2400" dirty="0" smtClean="0">
                <a:latin typeface="標楷體" panose="03000509000000000000" pitchFamily="65" charset="-120"/>
                <a:ea typeface="標楷體" panose="03000509000000000000" pitchFamily="65" charset="-120"/>
              </a:rPr>
              <a:t>預購型</a:t>
            </a:r>
            <a:r>
              <a:rPr lang="zh-TW" altLang="en-US" sz="2400" dirty="0" smtClean="0">
                <a:latin typeface="標楷體" panose="03000509000000000000" pitchFamily="65" charset="-120"/>
                <a:ea typeface="標楷體" panose="03000509000000000000" pitchFamily="65" charset="-120"/>
              </a:rPr>
              <a:t>刷了五、日的高鐵車票共</a:t>
            </a:r>
            <a:r>
              <a:rPr lang="en-US" altLang="zh-TW" sz="2400" dirty="0" smtClean="0">
                <a:latin typeface="標楷體" panose="03000509000000000000" pitchFamily="65" charset="-120"/>
                <a:ea typeface="標楷體" panose="03000509000000000000" pitchFamily="65" charset="-120"/>
              </a:rPr>
              <a:t>4000</a:t>
            </a:r>
            <a:r>
              <a:rPr lang="zh-TW" altLang="en-US" sz="2400" dirty="0" smtClean="0">
                <a:latin typeface="標楷體" panose="03000509000000000000" pitchFamily="65" charset="-120"/>
                <a:ea typeface="標楷體" panose="03000509000000000000" pitchFamily="65" charset="-120"/>
              </a:rPr>
              <a:t>元；週五、六</a:t>
            </a:r>
            <a:r>
              <a:rPr lang="zh-TW" altLang="en-US" sz="2400" dirty="0">
                <a:latin typeface="標楷體" panose="03000509000000000000" pitchFamily="65" charset="-120"/>
                <a:ea typeface="標楷體" panose="03000509000000000000" pitchFamily="65" charset="-120"/>
              </a:rPr>
              <a:t>去康橋住</a:t>
            </a:r>
            <a:r>
              <a:rPr lang="zh-TW" altLang="en-US" sz="2400" dirty="0" smtClean="0">
                <a:latin typeface="標楷體" panose="03000509000000000000" pitchFamily="65" charset="-120"/>
                <a:ea typeface="標楷體" panose="03000509000000000000" pitchFamily="65" charset="-120"/>
              </a:rPr>
              <a:t>了二晚</a:t>
            </a:r>
            <a:r>
              <a:rPr lang="en-US" altLang="zh-TW" sz="2400" dirty="0" smtClean="0">
                <a:latin typeface="標楷體" panose="03000509000000000000" pitchFamily="65" charset="-120"/>
                <a:ea typeface="標楷體" panose="03000509000000000000" pitchFamily="65" charset="-120"/>
              </a:rPr>
              <a:t>5000</a:t>
            </a:r>
            <a:r>
              <a:rPr lang="zh-TW" altLang="en-US" sz="2400" dirty="0" smtClean="0">
                <a:latin typeface="標楷體" panose="03000509000000000000" pitchFamily="65" charset="-120"/>
                <a:ea typeface="標楷體" panose="03000509000000000000" pitchFamily="65" charset="-120"/>
              </a:rPr>
              <a:t>元</a:t>
            </a:r>
            <a:r>
              <a:rPr lang="zh-TW" altLang="en-US" sz="2400" dirty="0">
                <a:latin typeface="標楷體" panose="03000509000000000000" pitchFamily="65" charset="-120"/>
                <a:ea typeface="標楷體" panose="03000509000000000000" pitchFamily="65" charset="-120"/>
              </a:rPr>
              <a:t>；週一加油</a:t>
            </a:r>
            <a:r>
              <a:rPr lang="en-US" altLang="zh-TW" sz="2400" dirty="0">
                <a:latin typeface="標楷體" panose="03000509000000000000" pitchFamily="65" charset="-120"/>
                <a:ea typeface="標楷體" panose="03000509000000000000" pitchFamily="65" charset="-120"/>
              </a:rPr>
              <a:t>300</a:t>
            </a:r>
            <a:r>
              <a:rPr lang="zh-TW" altLang="en-US" sz="2400" dirty="0">
                <a:latin typeface="標楷體" panose="03000509000000000000" pitchFamily="65" charset="-120"/>
                <a:ea typeface="標楷體" panose="03000509000000000000" pitchFamily="65" charset="-120"/>
              </a:rPr>
              <a:t>元。他可以核銷的國旅卡為何？ </a:t>
            </a:r>
            <a:endParaRPr lang="en-US" altLang="zh-TW" sz="2400" dirty="0">
              <a:latin typeface="標楷體" panose="03000509000000000000" pitchFamily="65" charset="-120"/>
              <a:ea typeface="標楷體" panose="03000509000000000000" pitchFamily="65" charset="-120"/>
            </a:endParaRPr>
          </a:p>
          <a:p>
            <a:pPr>
              <a:lnSpc>
                <a:spcPts val="3300"/>
              </a:lnSpc>
            </a:pPr>
            <a:endParaRPr lang="en-US" altLang="zh-TW" sz="2400" dirty="0">
              <a:latin typeface="標楷體" panose="03000509000000000000" pitchFamily="65" charset="-120"/>
              <a:ea typeface="標楷體" panose="03000509000000000000" pitchFamily="65" charset="-120"/>
            </a:endParaRPr>
          </a:p>
          <a:p>
            <a:pPr>
              <a:lnSpc>
                <a:spcPts val="3300"/>
              </a:lnSpc>
            </a:pPr>
            <a:r>
              <a:rPr lang="zh-TW" altLang="en-US" sz="2400" dirty="0">
                <a:latin typeface="標楷體" panose="03000509000000000000" pitchFamily="65" charset="-120"/>
                <a:ea typeface="標楷體" panose="03000509000000000000" pitchFamily="65" charset="-120"/>
              </a:rPr>
              <a:t>志玲</a:t>
            </a:r>
            <a:r>
              <a:rPr lang="zh-TW" altLang="en-US" sz="2400" dirty="0" smtClean="0">
                <a:latin typeface="標楷體" panose="03000509000000000000" pitchFamily="65" charset="-120"/>
                <a:ea typeface="標楷體" panose="03000509000000000000" pitchFamily="65" charset="-120"/>
              </a:rPr>
              <a:t>刷了交通運輸業（高</a:t>
            </a:r>
            <a:r>
              <a:rPr lang="zh-TW" altLang="en-US" sz="2400" dirty="0">
                <a:latin typeface="標楷體" panose="03000509000000000000" pitchFamily="65" charset="-120"/>
                <a:ea typeface="標楷體" panose="03000509000000000000" pitchFamily="65" charset="-120"/>
              </a:rPr>
              <a:t>鐵</a:t>
            </a:r>
            <a:r>
              <a:rPr lang="zh-TW" altLang="en-US" sz="2400" dirty="0" smtClean="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旅宿業（住宿</a:t>
            </a:r>
            <a:r>
              <a:rPr lang="zh-TW" altLang="en-US" sz="2400" dirty="0" smtClean="0">
                <a:latin typeface="標楷體" panose="03000509000000000000" pitchFamily="65" charset="-120"/>
                <a:ea typeface="標楷體" panose="03000509000000000000" pitchFamily="65" charset="-120"/>
              </a:rPr>
              <a:t>）、加油站業</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加油</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他可以請領</a:t>
            </a:r>
            <a:endParaRPr lang="en-US" altLang="zh-TW" sz="2400" dirty="0">
              <a:latin typeface="標楷體" panose="03000509000000000000" pitchFamily="65" charset="-120"/>
              <a:ea typeface="標楷體" panose="03000509000000000000" pitchFamily="65" charset="-120"/>
            </a:endParaRPr>
          </a:p>
          <a:p>
            <a:pPr>
              <a:lnSpc>
                <a:spcPts val="3300"/>
              </a:lnSpc>
            </a:pPr>
            <a:r>
              <a:rPr lang="zh-TW" altLang="en-US" sz="2400" b="1" dirty="0">
                <a:solidFill>
                  <a:srgbClr val="FF0000"/>
                </a:solidFill>
                <a:latin typeface="標楷體" panose="03000509000000000000" pitchFamily="65" charset="-120"/>
                <a:ea typeface="標楷體" panose="03000509000000000000" pitchFamily="65" charset="-120"/>
              </a:rPr>
              <a:t>→自行運用額度</a:t>
            </a:r>
            <a:r>
              <a:rPr lang="zh-TW" altLang="en-US" sz="2400" b="1" dirty="0" smtClean="0">
                <a:solidFill>
                  <a:srgbClr val="FF0000"/>
                </a:solidFill>
                <a:latin typeface="標楷體" panose="03000509000000000000" pitchFamily="65" charset="-120"/>
                <a:ea typeface="標楷體" panose="03000509000000000000" pitchFamily="65" charset="-120"/>
              </a:rPr>
              <a:t>：</a:t>
            </a:r>
            <a:r>
              <a:rPr lang="en-US" altLang="zh-TW" sz="2400" b="1" dirty="0" smtClean="0">
                <a:solidFill>
                  <a:srgbClr val="FF0000"/>
                </a:solidFill>
                <a:latin typeface="標楷體" panose="03000509000000000000" pitchFamily="65" charset="-120"/>
                <a:ea typeface="標楷體" panose="03000509000000000000" pitchFamily="65" charset="-120"/>
              </a:rPr>
              <a:t>300</a:t>
            </a:r>
          </a:p>
          <a:p>
            <a:pPr>
              <a:lnSpc>
                <a:spcPts val="3300"/>
              </a:lnSpc>
            </a:pPr>
            <a:r>
              <a:rPr lang="zh-TW" altLang="en-US" sz="2400" b="1" dirty="0" smtClean="0">
                <a:solidFill>
                  <a:srgbClr val="FF0000"/>
                </a:solidFill>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觀光旅遊額度</a:t>
            </a:r>
            <a:r>
              <a:rPr lang="zh-TW" altLang="en-US" sz="2400" b="1" dirty="0" smtClean="0">
                <a:solidFill>
                  <a:srgbClr val="FF0000"/>
                </a:solidFill>
                <a:latin typeface="標楷體" panose="03000509000000000000" pitchFamily="65" charset="-120"/>
                <a:ea typeface="標楷體" panose="03000509000000000000" pitchFamily="65" charset="-120"/>
              </a:rPr>
              <a:t>：</a:t>
            </a:r>
            <a:r>
              <a:rPr lang="en-US" altLang="zh-TW" sz="2400" b="1" dirty="0" smtClean="0">
                <a:solidFill>
                  <a:srgbClr val="FF0000"/>
                </a:solidFill>
                <a:latin typeface="標楷體" panose="03000509000000000000" pitchFamily="65" charset="-120"/>
                <a:ea typeface="標楷體" panose="03000509000000000000" pitchFamily="65" charset="-120"/>
              </a:rPr>
              <a:t>4000+5000=9000</a:t>
            </a:r>
            <a:r>
              <a:rPr lang="zh-TW" altLang="en-US" sz="2400" b="1" dirty="0" smtClean="0">
                <a:solidFill>
                  <a:srgbClr val="FF0000"/>
                </a:solidFill>
                <a:latin typeface="標楷體" panose="03000509000000000000" pitchFamily="65" charset="-120"/>
                <a:ea typeface="標楷體" panose="03000509000000000000" pitchFamily="65" charset="-120"/>
              </a:rPr>
              <a:t>元</a:t>
            </a:r>
            <a:r>
              <a:rPr lang="zh-TW" altLang="en-US" sz="2400" b="1" dirty="0">
                <a:solidFill>
                  <a:srgbClr val="FF0000"/>
                </a:solidFill>
                <a:latin typeface="標楷體" panose="03000509000000000000" pitchFamily="65" charset="-120"/>
                <a:ea typeface="標楷體" panose="03000509000000000000" pitchFamily="65" charset="-120"/>
              </a:rPr>
              <a:t>。 </a:t>
            </a:r>
            <a:endParaRPr lang="en-US" altLang="zh-TW" sz="2400" b="1" dirty="0" smtClean="0">
              <a:solidFill>
                <a:srgbClr val="FF0000"/>
              </a:solidFill>
              <a:latin typeface="標楷體" panose="03000509000000000000" pitchFamily="65" charset="-120"/>
              <a:ea typeface="標楷體" panose="03000509000000000000" pitchFamily="65" charset="-120"/>
            </a:endParaRPr>
          </a:p>
          <a:p>
            <a:pPr>
              <a:lnSpc>
                <a:spcPts val="3300"/>
              </a:lnSpc>
            </a:pPr>
            <a:r>
              <a:rPr lang="zh-TW" altLang="en-US" sz="2400" b="1" dirty="0">
                <a:solidFill>
                  <a:srgbClr val="FF0000"/>
                </a:solidFill>
                <a:latin typeface="標楷體" panose="03000509000000000000" pitchFamily="65" charset="-120"/>
                <a:ea typeface="標楷體" panose="03000509000000000000" pitchFamily="65" charset="-120"/>
              </a:rPr>
              <a:t> </a:t>
            </a:r>
            <a:r>
              <a:rPr lang="zh-TW" altLang="en-US" sz="2400" b="1" dirty="0" smtClean="0">
                <a:solidFill>
                  <a:srgbClr val="FF0000"/>
                </a:solidFill>
                <a:latin typeface="標楷體" panose="03000509000000000000" pitchFamily="65" charset="-120"/>
                <a:ea typeface="標楷體" panose="03000509000000000000" pitchFamily="65" charset="-120"/>
              </a:rPr>
              <a:t> </a:t>
            </a:r>
            <a:r>
              <a:rPr lang="en-US" altLang="zh-TW" sz="2400" dirty="0" smtClean="0">
                <a:solidFill>
                  <a:schemeClr val="tx2"/>
                </a:solidFill>
                <a:latin typeface="標楷體" panose="03000509000000000000" pitchFamily="65" charset="-120"/>
                <a:ea typeface="標楷體" panose="03000509000000000000" pitchFamily="65" charset="-120"/>
              </a:rPr>
              <a:t>(</a:t>
            </a:r>
            <a:r>
              <a:rPr lang="zh-TW" altLang="en-US" sz="2400" dirty="0" smtClean="0">
                <a:solidFill>
                  <a:schemeClr val="tx2"/>
                </a:solidFill>
                <a:latin typeface="標楷體" panose="03000509000000000000" pitchFamily="65" charset="-120"/>
                <a:ea typeface="標楷體" panose="03000509000000000000" pitchFamily="65" charset="-120"/>
              </a:rPr>
              <a:t>觀光旅遊額度用了</a:t>
            </a:r>
            <a:r>
              <a:rPr lang="en-US" altLang="zh-TW" sz="2400" dirty="0" smtClean="0">
                <a:solidFill>
                  <a:schemeClr val="tx2"/>
                </a:solidFill>
                <a:latin typeface="標楷體" panose="03000509000000000000" pitchFamily="65" charset="-120"/>
                <a:ea typeface="標楷體" panose="03000509000000000000" pitchFamily="65" charset="-120"/>
              </a:rPr>
              <a:t>9000</a:t>
            </a:r>
            <a:r>
              <a:rPr lang="zh-TW" altLang="en-US" sz="2400" dirty="0" smtClean="0">
                <a:solidFill>
                  <a:schemeClr val="tx2"/>
                </a:solidFill>
                <a:latin typeface="標楷體" panose="03000509000000000000" pitchFamily="65" charset="-120"/>
                <a:ea typeface="標楷體" panose="03000509000000000000" pitchFamily="65" charset="-120"/>
              </a:rPr>
              <a:t>元，超過補助額度</a:t>
            </a:r>
            <a:r>
              <a:rPr lang="en-US" altLang="zh-TW" sz="2400" dirty="0" smtClean="0">
                <a:solidFill>
                  <a:schemeClr val="tx2"/>
                </a:solidFill>
                <a:latin typeface="標楷體" panose="03000509000000000000" pitchFamily="65" charset="-120"/>
                <a:ea typeface="標楷體" panose="03000509000000000000" pitchFamily="65" charset="-120"/>
              </a:rPr>
              <a:t>8000</a:t>
            </a:r>
            <a:r>
              <a:rPr lang="zh-TW" altLang="en-US" sz="2400" dirty="0" smtClean="0">
                <a:solidFill>
                  <a:schemeClr val="tx2"/>
                </a:solidFill>
                <a:latin typeface="標楷體" panose="03000509000000000000" pitchFamily="65" charset="-120"/>
                <a:ea typeface="標楷體" panose="03000509000000000000" pitchFamily="65" charset="-120"/>
              </a:rPr>
              <a:t>，會佔用自由額度</a:t>
            </a:r>
            <a:endParaRPr lang="en-US" altLang="zh-TW" sz="2400" dirty="0" smtClean="0">
              <a:solidFill>
                <a:schemeClr val="tx2"/>
              </a:solidFill>
              <a:latin typeface="標楷體" panose="03000509000000000000" pitchFamily="65" charset="-120"/>
              <a:ea typeface="標楷體" panose="03000509000000000000" pitchFamily="65" charset="-120"/>
            </a:endParaRPr>
          </a:p>
          <a:p>
            <a:pPr>
              <a:lnSpc>
                <a:spcPts val="3300"/>
              </a:lnSpc>
            </a:pPr>
            <a:r>
              <a:rPr lang="zh-TW" altLang="en-US" sz="2400" dirty="0">
                <a:solidFill>
                  <a:schemeClr val="tx2"/>
                </a:solidFill>
                <a:latin typeface="標楷體" panose="03000509000000000000" pitchFamily="65" charset="-120"/>
                <a:ea typeface="標楷體" panose="03000509000000000000" pitchFamily="65" charset="-120"/>
              </a:rPr>
              <a:t> </a:t>
            </a:r>
            <a:r>
              <a:rPr lang="zh-TW" altLang="en-US" sz="2400" dirty="0" smtClean="0">
                <a:solidFill>
                  <a:schemeClr val="tx2"/>
                </a:solidFill>
                <a:latin typeface="標楷體" panose="03000509000000000000" pitchFamily="65" charset="-120"/>
                <a:ea typeface="標楷體" panose="03000509000000000000" pitchFamily="65" charset="-120"/>
              </a:rPr>
              <a:t> </a:t>
            </a:r>
            <a:r>
              <a:rPr lang="en-US" altLang="zh-TW" sz="2400" dirty="0" smtClean="0">
                <a:solidFill>
                  <a:schemeClr val="tx2"/>
                </a:solidFill>
                <a:latin typeface="標楷體" panose="03000509000000000000" pitchFamily="65" charset="-120"/>
                <a:ea typeface="標楷體" panose="03000509000000000000" pitchFamily="65" charset="-120"/>
              </a:rPr>
              <a:t>1000</a:t>
            </a:r>
            <a:r>
              <a:rPr lang="zh-TW" altLang="en-US" sz="2400" dirty="0" smtClean="0">
                <a:solidFill>
                  <a:schemeClr val="tx2"/>
                </a:solidFill>
                <a:latin typeface="標楷體" panose="03000509000000000000" pitchFamily="65" charset="-120"/>
                <a:ea typeface="標楷體" panose="03000509000000000000" pitchFamily="65" charset="-120"/>
              </a:rPr>
              <a:t>元</a:t>
            </a:r>
            <a:r>
              <a:rPr lang="en-US" altLang="zh-TW" sz="2400" dirty="0" smtClean="0">
                <a:solidFill>
                  <a:schemeClr val="tx2"/>
                </a:solidFill>
                <a:latin typeface="標楷體" panose="03000509000000000000" pitchFamily="65" charset="-120"/>
                <a:ea typeface="標楷體" panose="03000509000000000000" pitchFamily="65" charset="-120"/>
              </a:rPr>
              <a:t>)</a:t>
            </a:r>
            <a:endParaRPr lang="en-US" altLang="zh-TW" sz="2400" dirty="0">
              <a:solidFill>
                <a:schemeClr val="tx2"/>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4662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42999" y="137159"/>
            <a:ext cx="10437813" cy="5577841"/>
          </a:xfrm>
        </p:spPr>
        <p:txBody>
          <a:bodyPr>
            <a:normAutofit/>
          </a:bodyPr>
          <a:lstStyle/>
          <a:p>
            <a:pPr marL="45720" indent="0">
              <a:buNone/>
            </a:pPr>
            <a:endParaRPr lang="zh-TW" altLang="en-US" dirty="0"/>
          </a:p>
          <a:p>
            <a:pPr marL="45720" indent="0">
              <a:lnSpc>
                <a:spcPts val="3000"/>
              </a:lnSpc>
              <a:buNone/>
            </a:pPr>
            <a:r>
              <a:rPr lang="zh-TW" altLang="en-US" sz="2800" dirty="0">
                <a:latin typeface="標楷體" panose="03000509000000000000" pitchFamily="65" charset="-120"/>
                <a:ea typeface="標楷體" panose="03000509000000000000" pitchFamily="65" charset="-120"/>
              </a:rPr>
              <a:t>下列商品及行業別</a:t>
            </a:r>
            <a:r>
              <a:rPr lang="zh-TW" altLang="en-US" sz="4000" b="1" dirty="0">
                <a:solidFill>
                  <a:srgbClr val="FF0000"/>
                </a:solidFill>
                <a:latin typeface="標楷體" panose="03000509000000000000" pitchFamily="65" charset="-120"/>
                <a:ea typeface="標楷體" panose="03000509000000000000" pitchFamily="65" charset="-120"/>
              </a:rPr>
              <a:t>排除</a:t>
            </a:r>
            <a:r>
              <a:rPr lang="zh-TW" altLang="en-US" sz="2800" b="1" dirty="0">
                <a:latin typeface="標楷體" panose="03000509000000000000" pitchFamily="65" charset="-120"/>
                <a:ea typeface="標楷體" panose="03000509000000000000" pitchFamily="65" charset="-120"/>
              </a:rPr>
              <a:t>於強制休假補助範圍</a:t>
            </a:r>
            <a:r>
              <a:rPr lang="zh-TW" altLang="en-US" sz="2800" dirty="0">
                <a:latin typeface="標楷體" panose="03000509000000000000" pitchFamily="65" charset="-120"/>
                <a:ea typeface="標楷體" panose="03000509000000000000" pitchFamily="65" charset="-120"/>
              </a:rPr>
              <a:t>： </a:t>
            </a:r>
          </a:p>
          <a:p>
            <a:pPr marL="502920" indent="-457200">
              <a:lnSpc>
                <a:spcPts val="2400"/>
              </a:lnSpc>
              <a:buFont typeface="Wingdings" panose="05000000000000000000" pitchFamily="2" charset="2"/>
              <a:buAutoNum type="circleNumWdWhitePlain"/>
            </a:pPr>
            <a:r>
              <a:rPr lang="zh-TW" altLang="en-US" sz="2800" b="1" dirty="0" smtClean="0">
                <a:solidFill>
                  <a:srgbClr val="FF0000"/>
                </a:solidFill>
                <a:latin typeface="標楷體" panose="03000509000000000000" pitchFamily="65" charset="-120"/>
                <a:ea typeface="標楷體" panose="03000509000000000000" pitchFamily="65" charset="-120"/>
              </a:rPr>
              <a:t>儲</a:t>
            </a:r>
            <a:r>
              <a:rPr lang="zh-TW" altLang="en-US" sz="2800" b="1" dirty="0">
                <a:solidFill>
                  <a:srgbClr val="FF0000"/>
                </a:solidFill>
                <a:latin typeface="標楷體" panose="03000509000000000000" pitchFamily="65" charset="-120"/>
                <a:ea typeface="標楷體" panose="03000509000000000000" pitchFamily="65" charset="-120"/>
              </a:rPr>
              <a:t>值性商品</a:t>
            </a:r>
            <a:r>
              <a:rPr lang="zh-TW" altLang="en-US" sz="2800" dirty="0">
                <a:solidFill>
                  <a:srgbClr val="FF0000"/>
                </a:solidFill>
                <a:latin typeface="標楷體" panose="03000509000000000000" pitchFamily="65" charset="-120"/>
                <a:ea typeface="標楷體" panose="03000509000000000000" pitchFamily="65" charset="-120"/>
              </a:rPr>
              <a:t>：購買得於一段期間內任意擇期使用 </a:t>
            </a:r>
            <a:r>
              <a:rPr lang="zh-TW" altLang="en-US" sz="2800" dirty="0" smtClean="0">
                <a:solidFill>
                  <a:srgbClr val="FF0000"/>
                </a:solidFill>
                <a:latin typeface="標楷體" panose="03000509000000000000" pitchFamily="65" charset="-120"/>
                <a:ea typeface="標楷體" panose="03000509000000000000" pitchFamily="65" charset="-120"/>
              </a:rPr>
              <a:t>之</a:t>
            </a:r>
            <a:r>
              <a:rPr lang="zh-TW" altLang="en-US" sz="2800" dirty="0">
                <a:solidFill>
                  <a:srgbClr val="FF0000"/>
                </a:solidFill>
                <a:latin typeface="標楷體" panose="03000509000000000000" pitchFamily="65" charset="-120"/>
                <a:ea typeface="標楷體" panose="03000509000000000000" pitchFamily="65" charset="-120"/>
              </a:rPr>
              <a:t>票券（如旅遊展所售之</a:t>
            </a:r>
            <a:r>
              <a:rPr lang="zh-TW" altLang="en-US" sz="2800" b="1" dirty="0">
                <a:solidFill>
                  <a:srgbClr val="FF0000"/>
                </a:solidFill>
                <a:latin typeface="標楷體" panose="03000509000000000000" pitchFamily="65" charset="-120"/>
                <a:ea typeface="標楷體" panose="03000509000000000000" pitchFamily="65" charset="-120"/>
              </a:rPr>
              <a:t>住宿券、餐券、旅遊</a:t>
            </a:r>
            <a:r>
              <a:rPr lang="zh-TW" altLang="en-US" sz="2800" b="1" dirty="0" smtClean="0">
                <a:solidFill>
                  <a:srgbClr val="FF0000"/>
                </a:solidFill>
                <a:latin typeface="標楷體" panose="03000509000000000000" pitchFamily="65" charset="-120"/>
                <a:ea typeface="標楷體" panose="03000509000000000000" pitchFamily="65" charset="-120"/>
              </a:rPr>
              <a:t>券。 </a:t>
            </a:r>
            <a:endParaRPr lang="en-US" altLang="zh-TW" sz="2800" dirty="0" smtClean="0">
              <a:solidFill>
                <a:srgbClr val="FF0000"/>
              </a:solidFill>
              <a:latin typeface="標楷體" panose="03000509000000000000" pitchFamily="65" charset="-120"/>
              <a:ea typeface="標楷體" panose="03000509000000000000" pitchFamily="65" charset="-120"/>
            </a:endParaRPr>
          </a:p>
          <a:p>
            <a:pPr marL="502920" indent="-457200">
              <a:lnSpc>
                <a:spcPts val="2400"/>
              </a:lnSpc>
              <a:buFont typeface="Wingdings" panose="05000000000000000000" pitchFamily="2" charset="2"/>
              <a:buAutoNum type="circleNumWdWhitePlain"/>
            </a:pPr>
            <a:r>
              <a:rPr lang="zh-TW" altLang="en-US" sz="2800" dirty="0" smtClean="0">
                <a:latin typeface="標楷體" panose="03000509000000000000" pitchFamily="65" charset="-120"/>
                <a:ea typeface="標楷體" panose="03000509000000000000" pitchFamily="65" charset="-120"/>
              </a:rPr>
              <a:t>桶</a:t>
            </a:r>
            <a:r>
              <a:rPr lang="zh-TW" altLang="en-US" sz="2800" dirty="0">
                <a:latin typeface="標楷體" panose="03000509000000000000" pitchFamily="65" charset="-120"/>
                <a:ea typeface="標楷體" panose="03000509000000000000" pitchFamily="65" charset="-120"/>
              </a:rPr>
              <a:t>裝加油。 </a:t>
            </a:r>
            <a:endParaRPr lang="en-US" altLang="zh-TW" sz="2800" dirty="0" smtClean="0">
              <a:latin typeface="標楷體" panose="03000509000000000000" pitchFamily="65" charset="-120"/>
              <a:ea typeface="標楷體" panose="03000509000000000000" pitchFamily="65" charset="-120"/>
            </a:endParaRPr>
          </a:p>
          <a:p>
            <a:pPr marL="502920" indent="-457200">
              <a:lnSpc>
                <a:spcPts val="2400"/>
              </a:lnSpc>
              <a:buFont typeface="Wingdings" panose="05000000000000000000" pitchFamily="2" charset="2"/>
              <a:buAutoNum type="circleNumWdWhitePlain"/>
            </a:pPr>
            <a:r>
              <a:rPr lang="zh-TW" altLang="en-US" sz="2800" dirty="0" smtClean="0">
                <a:latin typeface="標楷體" panose="03000509000000000000" pitchFamily="65" charset="-120"/>
                <a:ea typeface="標楷體" panose="03000509000000000000" pitchFamily="65" charset="-120"/>
              </a:rPr>
              <a:t>購買</a:t>
            </a:r>
            <a:r>
              <a:rPr lang="zh-TW" altLang="en-US" sz="2800" dirty="0">
                <a:latin typeface="標楷體" panose="03000509000000000000" pitchFamily="65" charset="-120"/>
                <a:ea typeface="標楷體" panose="03000509000000000000" pitchFamily="65" charset="-120"/>
              </a:rPr>
              <a:t>汽、機車。 </a:t>
            </a:r>
            <a:endParaRPr lang="en-US" altLang="zh-TW" sz="2800" dirty="0" smtClean="0">
              <a:latin typeface="標楷體" panose="03000509000000000000" pitchFamily="65" charset="-120"/>
              <a:ea typeface="標楷體" panose="03000509000000000000" pitchFamily="65" charset="-120"/>
            </a:endParaRPr>
          </a:p>
          <a:p>
            <a:pPr marL="502920" indent="-457200">
              <a:lnSpc>
                <a:spcPts val="2400"/>
              </a:lnSpc>
              <a:buFont typeface="Wingdings" panose="05000000000000000000" pitchFamily="2" charset="2"/>
              <a:buAutoNum type="circleNumWdWhitePlain"/>
            </a:pPr>
            <a:r>
              <a:rPr lang="zh-TW" altLang="en-US" sz="2800" dirty="0" smtClean="0">
                <a:latin typeface="標楷體" panose="03000509000000000000" pitchFamily="65" charset="-120"/>
                <a:ea typeface="標楷體" panose="03000509000000000000" pitchFamily="65" charset="-120"/>
              </a:rPr>
              <a:t>排除</a:t>
            </a:r>
            <a:r>
              <a:rPr lang="zh-TW" altLang="en-US" sz="2800" dirty="0">
                <a:latin typeface="標楷體" panose="03000509000000000000" pitchFamily="65" charset="-120"/>
                <a:ea typeface="標楷體" panose="03000509000000000000" pitchFamily="65" charset="-120"/>
              </a:rPr>
              <a:t>行業別：排除珠寶銀樓、電器、資訊、</a:t>
            </a:r>
            <a:r>
              <a:rPr lang="zh-TW" altLang="en-US" sz="2800" dirty="0" smtClean="0">
                <a:latin typeface="標楷體" panose="03000509000000000000" pitchFamily="65" charset="-120"/>
                <a:ea typeface="標楷體" panose="03000509000000000000" pitchFamily="65" charset="-120"/>
              </a:rPr>
              <a:t>視聽服務業、通訊器材業、鐘錶、眼鏡行、一般家具。 </a:t>
            </a:r>
            <a:endParaRPr lang="en-US" altLang="zh-TW" sz="2800" dirty="0" smtClean="0">
              <a:latin typeface="標楷體" panose="03000509000000000000" pitchFamily="65" charset="-120"/>
              <a:ea typeface="標楷體" panose="03000509000000000000" pitchFamily="65" charset="-120"/>
            </a:endParaRPr>
          </a:p>
          <a:p>
            <a:pPr marL="502920" indent="-457200">
              <a:lnSpc>
                <a:spcPts val="2400"/>
              </a:lnSpc>
              <a:buFont typeface="Wingdings" panose="05000000000000000000" pitchFamily="2" charset="2"/>
              <a:buAutoNum type="circleNumWdWhitePlain"/>
            </a:pPr>
            <a:r>
              <a:rPr lang="zh-TW" altLang="en-US" sz="2800" dirty="0" smtClean="0">
                <a:latin typeface="標楷體" panose="03000509000000000000" pitchFamily="65" charset="-120"/>
                <a:ea typeface="標楷體" panose="03000509000000000000" pitchFamily="65" charset="-120"/>
              </a:rPr>
              <a:t>百貨公司</a:t>
            </a:r>
            <a:r>
              <a:rPr lang="zh-TW" altLang="en-US" sz="2800" dirty="0">
                <a:latin typeface="標楷體" panose="03000509000000000000" pitchFamily="65" charset="-120"/>
                <a:ea typeface="標楷體" panose="03000509000000000000" pitchFamily="65" charset="-120"/>
              </a:rPr>
              <a:t>、量販店、超級市場、醫院（診所</a:t>
            </a:r>
            <a:r>
              <a:rPr lang="zh-TW" altLang="en-US" sz="2800" dirty="0" smtClean="0">
                <a:latin typeface="標楷體" panose="03000509000000000000" pitchFamily="65" charset="-120"/>
                <a:ea typeface="標楷體" panose="03000509000000000000" pitchFamily="65" charset="-120"/>
              </a:rPr>
              <a:t>）。 </a:t>
            </a:r>
            <a:endParaRPr lang="en-US" altLang="zh-TW" sz="2800" dirty="0" smtClean="0">
              <a:latin typeface="標楷體" panose="03000509000000000000" pitchFamily="65" charset="-120"/>
              <a:ea typeface="標楷體" panose="03000509000000000000" pitchFamily="65" charset="-120"/>
            </a:endParaRPr>
          </a:p>
          <a:p>
            <a:pPr marL="502920" indent="-457200">
              <a:lnSpc>
                <a:spcPts val="2400"/>
              </a:lnSpc>
              <a:buFont typeface="Wingdings" panose="05000000000000000000" pitchFamily="2" charset="2"/>
              <a:buAutoNum type="circleNumWdWhitePlain"/>
            </a:pPr>
            <a:r>
              <a:rPr lang="zh-TW" altLang="en-US" sz="2800" dirty="0" smtClean="0">
                <a:latin typeface="標楷體" panose="03000509000000000000" pitchFamily="65" charset="-120"/>
                <a:ea typeface="標楷體" panose="03000509000000000000" pitchFamily="65" charset="-120"/>
              </a:rPr>
              <a:t>藥局</a:t>
            </a:r>
            <a:r>
              <a:rPr lang="zh-TW" altLang="en-US" sz="2800" dirty="0">
                <a:latin typeface="標楷體" panose="03000509000000000000" pitchFamily="65" charset="-120"/>
                <a:ea typeface="標楷體" panose="03000509000000000000" pitchFamily="65" charset="-120"/>
              </a:rPr>
              <a:t>等</a:t>
            </a:r>
            <a:r>
              <a:rPr lang="en-US" altLang="zh-TW" sz="2800" dirty="0">
                <a:latin typeface="標楷體" panose="03000509000000000000" pitchFamily="65" charset="-120"/>
                <a:ea typeface="標楷體" panose="03000509000000000000" pitchFamily="65" charset="-120"/>
              </a:rPr>
              <a:t>13</a:t>
            </a:r>
            <a:r>
              <a:rPr lang="zh-TW" altLang="en-US" sz="2800" dirty="0">
                <a:latin typeface="標楷體" panose="03000509000000000000" pitchFamily="65" charset="-120"/>
                <a:ea typeface="標楷體" panose="03000509000000000000" pitchFamily="65" charset="-120"/>
              </a:rPr>
              <a:t>種行業之相關商品。 </a:t>
            </a:r>
            <a:endParaRPr lang="en-US" altLang="zh-TW" sz="2800" dirty="0" smtClean="0">
              <a:latin typeface="標楷體" panose="03000509000000000000" pitchFamily="65" charset="-120"/>
              <a:ea typeface="標楷體" panose="03000509000000000000" pitchFamily="65" charset="-120"/>
            </a:endParaRPr>
          </a:p>
          <a:p>
            <a:pPr marL="45720" indent="0">
              <a:lnSpc>
                <a:spcPts val="2400"/>
              </a:lnSpc>
              <a:buNone/>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a:t>
            </a:r>
            <a:endParaRPr lang="zh-TW" altLang="en-US" sz="2800" dirty="0">
              <a:latin typeface="標楷體" panose="03000509000000000000" pitchFamily="65" charset="-120"/>
              <a:ea typeface="標楷體" panose="03000509000000000000" pitchFamily="65" charset="-120"/>
            </a:endParaRPr>
          </a:p>
        </p:txBody>
      </p:sp>
      <p:sp>
        <p:nvSpPr>
          <p:cNvPr id="4" name="太陽 3"/>
          <p:cNvSpPr/>
          <p:nvPr/>
        </p:nvSpPr>
        <p:spPr>
          <a:xfrm>
            <a:off x="185738" y="585787"/>
            <a:ext cx="1071562" cy="88582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90835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494452" y="198120"/>
            <a:ext cx="9879997" cy="6659880"/>
          </a:xfrm>
          <a:prstGeom prst="rect">
            <a:avLst/>
          </a:prstGeom>
        </p:spPr>
      </p:pic>
      <p:sp>
        <p:nvSpPr>
          <p:cNvPr id="3" name="文字方塊 2"/>
          <p:cNvSpPr txBox="1"/>
          <p:nvPr/>
        </p:nvSpPr>
        <p:spPr>
          <a:xfrm>
            <a:off x="10640258" y="853440"/>
            <a:ext cx="1292662" cy="5227320"/>
          </a:xfrm>
          <a:prstGeom prst="rect">
            <a:avLst/>
          </a:prstGeom>
          <a:noFill/>
        </p:spPr>
        <p:txBody>
          <a:bodyPr vert="eaVert" wrap="square" rtlCol="0">
            <a:spAutoFit/>
          </a:bodyPr>
          <a:lstStyle/>
          <a:p>
            <a:endParaRPr lang="zh-TW" altLang="en-US" dirty="0">
              <a:latin typeface="標楷體" panose="03000509000000000000" pitchFamily="65" charset="-120"/>
              <a:ea typeface="標楷體" panose="03000509000000000000" pitchFamily="65" charset="-120"/>
            </a:endParaRPr>
          </a:p>
          <a:p>
            <a:r>
              <a:rPr lang="zh-TW" altLang="en-US" b="1" dirty="0">
                <a:latin typeface="標楷體" panose="03000509000000000000" pitchFamily="65" charset="-120"/>
                <a:ea typeface="標楷體" panose="03000509000000000000" pitchFamily="65" charset="-120"/>
              </a:rPr>
              <a:t>資料來源：自由時報網站，</a:t>
            </a:r>
            <a:r>
              <a:rPr lang="en-US" altLang="zh-TW" b="1" dirty="0">
                <a:latin typeface="標楷體" panose="03000509000000000000" pitchFamily="65" charset="-120"/>
                <a:ea typeface="標楷體" panose="03000509000000000000" pitchFamily="65" charset="-120"/>
              </a:rPr>
              <a:t>106</a:t>
            </a:r>
            <a:r>
              <a:rPr lang="zh-TW" altLang="en-US" b="1" dirty="0">
                <a:latin typeface="標楷體" panose="03000509000000000000" pitchFamily="65" charset="-120"/>
                <a:ea typeface="標楷體" panose="03000509000000000000" pitchFamily="65" charset="-120"/>
              </a:rPr>
              <a:t>年</a:t>
            </a:r>
            <a:r>
              <a:rPr lang="en-US" altLang="zh-TW" b="1" dirty="0">
                <a:latin typeface="標楷體" panose="03000509000000000000" pitchFamily="65" charset="-120"/>
                <a:ea typeface="標楷體" panose="03000509000000000000" pitchFamily="65" charset="-120"/>
              </a:rPr>
              <a:t>8</a:t>
            </a:r>
            <a:r>
              <a:rPr lang="zh-TW" altLang="en-US" b="1" dirty="0">
                <a:latin typeface="標楷體" panose="03000509000000000000" pitchFamily="65" charset="-120"/>
                <a:ea typeface="標楷體" panose="03000509000000000000" pitchFamily="65" charset="-120"/>
              </a:rPr>
              <a:t>月</a:t>
            </a:r>
            <a:r>
              <a:rPr lang="en-US" altLang="zh-TW" b="1" dirty="0">
                <a:latin typeface="標楷體" panose="03000509000000000000" pitchFamily="65" charset="-120"/>
                <a:ea typeface="標楷體" panose="03000509000000000000" pitchFamily="65" charset="-120"/>
              </a:rPr>
              <a:t>9</a:t>
            </a:r>
            <a:r>
              <a:rPr lang="zh-TW" altLang="en-US" b="1" dirty="0" smtClean="0">
                <a:latin typeface="標楷體" panose="03000509000000000000" pitchFamily="65" charset="-120"/>
                <a:ea typeface="標楷體" panose="03000509000000000000" pitchFamily="65" charset="-120"/>
              </a:rPr>
              <a:t>日</a:t>
            </a:r>
            <a:endParaRPr lang="zh-TW" altLang="en-US" dirty="0">
              <a:latin typeface="標楷體" panose="03000509000000000000" pitchFamily="65" charset="-120"/>
              <a:ea typeface="標楷體" panose="03000509000000000000" pitchFamily="65" charset="-120"/>
            </a:endParaRPr>
          </a:p>
          <a:p>
            <a:r>
              <a:rPr lang="en-US" altLang="zh-TW" b="1" dirty="0">
                <a:latin typeface="標楷體" panose="03000509000000000000" pitchFamily="65" charset="-120"/>
                <a:ea typeface="標楷體" panose="03000509000000000000" pitchFamily="65" charset="-120"/>
              </a:rPr>
              <a:t>http://news.ltn.com.tw/news/politics/breakingnews/2158214 </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66307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57338" y="1257300"/>
            <a:ext cx="10966451" cy="2571751"/>
          </a:xfrm>
        </p:spPr>
        <p:txBody>
          <a:bodyPr>
            <a:normAutofit fontScale="90000"/>
          </a:bodyPr>
          <a:lstStyle/>
          <a:p>
            <a:pPr>
              <a:lnSpc>
                <a:spcPts val="3900"/>
              </a:lnSpc>
            </a:pPr>
            <a:r>
              <a:rPr lang="en-US" altLang="zh-TW" sz="2800" dirty="0" smtClean="0">
                <a:latin typeface="標楷體" panose="03000509000000000000" pitchFamily="65" charset="-120"/>
                <a:ea typeface="標楷體" panose="03000509000000000000" pitchFamily="65" charset="-120"/>
              </a:rPr>
              <a:t/>
            </a:r>
            <a:br>
              <a:rPr lang="en-US" altLang="zh-TW" sz="2800" dirty="0" smtClean="0">
                <a:latin typeface="標楷體" panose="03000509000000000000" pitchFamily="65" charset="-120"/>
                <a:ea typeface="標楷體" panose="03000509000000000000" pitchFamily="65" charset="-120"/>
              </a:rPr>
            </a:br>
            <a:r>
              <a:rPr lang="en-US" altLang="zh-TW" sz="2800" dirty="0">
                <a:latin typeface="標楷體" panose="03000509000000000000" pitchFamily="65" charset="-120"/>
                <a:ea typeface="標楷體" panose="03000509000000000000" pitchFamily="65" charset="-120"/>
              </a:rPr>
              <a:t/>
            </a:r>
            <a:br>
              <a:rPr lang="en-US" altLang="zh-TW" sz="2800" dirty="0">
                <a:latin typeface="標楷體" panose="03000509000000000000" pitchFamily="65" charset="-120"/>
                <a:ea typeface="標楷體" panose="03000509000000000000" pitchFamily="65" charset="-120"/>
              </a:rPr>
            </a:br>
            <a:r>
              <a:rPr lang="zh-TW" altLang="en-US" sz="2800" dirty="0" smtClean="0">
                <a:latin typeface="標楷體" panose="03000509000000000000" pitchFamily="65" charset="-120"/>
                <a:ea typeface="標楷體" panose="03000509000000000000" pitchFamily="65" charset="-120"/>
              </a:rPr>
              <a:t>如果還有任何問題，請至</a:t>
            </a:r>
            <a:r>
              <a:rPr lang="en-US" altLang="zh-TW" sz="2800" dirty="0" smtClean="0">
                <a:latin typeface="標楷體" panose="03000509000000000000" pitchFamily="65" charset="-120"/>
                <a:ea typeface="標楷體" panose="03000509000000000000" pitchFamily="65" charset="-120"/>
              </a:rPr>
              <a:t/>
            </a:r>
            <a:br>
              <a:rPr lang="en-US" altLang="zh-TW" sz="2800" dirty="0" smtClean="0">
                <a:latin typeface="標楷體" panose="03000509000000000000" pitchFamily="65" charset="-120"/>
                <a:ea typeface="標楷體" panose="03000509000000000000" pitchFamily="65" charset="-120"/>
              </a:rPr>
            </a:br>
            <a:r>
              <a:rPr lang="en-US" altLang="zh-TW" sz="2800" dirty="0" smtClean="0">
                <a:latin typeface="標楷體" panose="03000509000000000000" pitchFamily="65" charset="-120"/>
                <a:ea typeface="標楷體" panose="03000509000000000000" pitchFamily="65" charset="-120"/>
              </a:rPr>
              <a:t/>
            </a:r>
            <a:br>
              <a:rPr lang="en-US" altLang="zh-TW" sz="2800" dirty="0" smtClean="0">
                <a:latin typeface="標楷體" panose="03000509000000000000" pitchFamily="65" charset="-120"/>
                <a:ea typeface="標楷體" panose="03000509000000000000" pitchFamily="65" charset="-120"/>
              </a:rPr>
            </a:br>
            <a:r>
              <a:rPr lang="zh-TW" altLang="en-US" sz="2800" dirty="0" smtClean="0">
                <a:latin typeface="標楷體" panose="03000509000000000000" pitchFamily="65" charset="-120"/>
                <a:ea typeface="標楷體" panose="03000509000000000000" pitchFamily="65" charset="-120"/>
              </a:rPr>
              <a:t>國民旅遊卡網站：</a:t>
            </a:r>
            <a:r>
              <a:rPr lang="en-US" altLang="zh-TW" sz="2800" dirty="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rPr>
              <a:t/>
            </a:r>
            <a:br>
              <a:rPr lang="en-US" altLang="zh-TW" sz="2800" dirty="0" smtClean="0">
                <a:latin typeface="標楷體" panose="03000509000000000000" pitchFamily="65" charset="-120"/>
                <a:ea typeface="標楷體" panose="03000509000000000000" pitchFamily="65" charset="-120"/>
              </a:rPr>
            </a:br>
            <a:r>
              <a:rPr lang="en-US" altLang="zh-TW" sz="2800" dirty="0" smtClean="0">
                <a:latin typeface="標楷體" panose="03000509000000000000" pitchFamily="65" charset="-120"/>
                <a:ea typeface="標楷體" panose="03000509000000000000" pitchFamily="65" charset="-120"/>
                <a:hlinkClick r:id="rId2"/>
              </a:rPr>
              <a:t>http</a:t>
            </a:r>
            <a:r>
              <a:rPr lang="en-US" altLang="zh-TW" sz="2800" dirty="0">
                <a:latin typeface="標楷體" panose="03000509000000000000" pitchFamily="65" charset="-120"/>
                <a:ea typeface="標楷體" panose="03000509000000000000" pitchFamily="65" charset="-120"/>
                <a:hlinkClick r:id="rId2"/>
              </a:rPr>
              <a:t>://travel.nccc.com.tw/chinese/index.htm</a:t>
            </a:r>
            <a:r>
              <a:rPr lang="en-US" altLang="zh-TW" sz="2800" dirty="0" smtClean="0">
                <a:latin typeface="標楷體" panose="03000509000000000000" pitchFamily="65" charset="-120"/>
                <a:ea typeface="標楷體" panose="03000509000000000000" pitchFamily="65" charset="-120"/>
              </a:rPr>
              <a:t/>
            </a:r>
            <a:br>
              <a:rPr lang="en-US" altLang="zh-TW" sz="2800" dirty="0" smtClean="0">
                <a:latin typeface="標楷體" panose="03000509000000000000" pitchFamily="65" charset="-120"/>
                <a:ea typeface="標楷體" panose="03000509000000000000" pitchFamily="65" charset="-120"/>
              </a:rPr>
            </a:br>
            <a:r>
              <a:rPr lang="zh-TW" altLang="en-US" sz="2800" dirty="0" smtClean="0">
                <a:latin typeface="標楷體" panose="03000509000000000000" pitchFamily="65" charset="-120"/>
                <a:ea typeface="標楷體" panose="03000509000000000000" pitchFamily="65" charset="-120"/>
              </a:rPr>
              <a:t>常見問題</a:t>
            </a:r>
            <a:r>
              <a:rPr lang="en-US" altLang="zh-TW" sz="2800" dirty="0" smtClean="0">
                <a:latin typeface="標楷體" panose="03000509000000000000" pitchFamily="65" charset="-120"/>
                <a:ea typeface="標楷體" panose="03000509000000000000" pitchFamily="65" charset="-120"/>
              </a:rPr>
              <a:t>Q&amp;A</a:t>
            </a:r>
            <a:r>
              <a:rPr lang="zh-TW" altLang="en-US" sz="2800" dirty="0" smtClean="0">
                <a:latin typeface="標楷體" panose="03000509000000000000" pitchFamily="65" charset="-120"/>
                <a:ea typeface="標楷體" panose="03000509000000000000" pitchFamily="65" charset="-120"/>
              </a:rPr>
              <a:t>：</a:t>
            </a:r>
            <a:r>
              <a:rPr lang="en-US" altLang="zh-TW" sz="2800" dirty="0">
                <a:latin typeface="標楷體" panose="03000509000000000000" pitchFamily="65" charset="-120"/>
                <a:ea typeface="標楷體" panose="03000509000000000000" pitchFamily="65" charset="-120"/>
              </a:rPr>
              <a:t> </a:t>
            </a:r>
            <a:r>
              <a:rPr lang="en-US" altLang="zh-TW" sz="2800" dirty="0">
                <a:latin typeface="標楷體" panose="03000509000000000000" pitchFamily="65" charset="-120"/>
                <a:ea typeface="標楷體" panose="03000509000000000000" pitchFamily="65" charset="-120"/>
                <a:hlinkClick r:id="rId3"/>
              </a:rPr>
              <a:t>http://travel.nccc.com.tw/chinese/news/102/10603QA.pdf</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54489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0125" y="333375"/>
            <a:ext cx="9372600" cy="1200416"/>
          </a:xfrm>
        </p:spPr>
        <p:txBody>
          <a:bodyPr/>
          <a:lstStyle/>
          <a:p>
            <a:r>
              <a:rPr lang="zh-TW" altLang="en-US" sz="4400" dirty="0" smtClean="0">
                <a:latin typeface="標楷體" panose="03000509000000000000" pitchFamily="65" charset="-120"/>
                <a:ea typeface="標楷體" panose="03000509000000000000" pitchFamily="65" charset="-120"/>
              </a:rPr>
              <a:t>國</a:t>
            </a:r>
            <a:r>
              <a:rPr lang="zh-TW" altLang="en-US" sz="4400" dirty="0">
                <a:latin typeface="標楷體" panose="03000509000000000000" pitchFamily="65" charset="-120"/>
                <a:ea typeface="標楷體" panose="03000509000000000000" pitchFamily="65" charset="-120"/>
              </a:rPr>
              <a:t>旅卡制度自</a:t>
            </a:r>
            <a:r>
              <a:rPr lang="en-US" altLang="zh-TW" sz="4400" dirty="0">
                <a:latin typeface="標楷體" panose="03000509000000000000" pitchFamily="65" charset="-120"/>
                <a:ea typeface="標楷體" panose="03000509000000000000" pitchFamily="65" charset="-120"/>
              </a:rPr>
              <a:t>106</a:t>
            </a:r>
            <a:r>
              <a:rPr lang="zh-TW" altLang="en-US" sz="4400" dirty="0">
                <a:latin typeface="標楷體" panose="03000509000000000000" pitchFamily="65" charset="-120"/>
                <a:ea typeface="標楷體" panose="03000509000000000000" pitchFamily="65" charset="-120"/>
              </a:rPr>
              <a:t>年起的變革 </a:t>
            </a:r>
          </a:p>
        </p:txBody>
      </p:sp>
      <p:sp>
        <p:nvSpPr>
          <p:cNvPr id="3" name="矩形 2"/>
          <p:cNvSpPr/>
          <p:nvPr/>
        </p:nvSpPr>
        <p:spPr>
          <a:xfrm>
            <a:off x="1000125" y="1643062"/>
            <a:ext cx="10458451" cy="3765133"/>
          </a:xfrm>
          <a:prstGeom prst="rect">
            <a:avLst/>
          </a:prstGeom>
        </p:spPr>
        <p:txBody>
          <a:bodyPr wrap="square">
            <a:spAutoFit/>
          </a:bodyPr>
          <a:lstStyle/>
          <a:p>
            <a:endParaRPr lang="zh-TW" altLang="en-US" sz="1000" dirty="0">
              <a:solidFill>
                <a:srgbClr val="000000"/>
              </a:solidFill>
              <a:latin typeface="微軟正黑體" panose="020B0604030504040204" pitchFamily="34" charset="-120"/>
              <a:ea typeface="微軟正黑體" panose="020B0604030504040204" pitchFamily="34" charset="-120"/>
            </a:endParaRPr>
          </a:p>
          <a:p>
            <a:endParaRPr lang="zh-TW" altLang="en-US" sz="1000" dirty="0">
              <a:latin typeface="微軟正黑體" panose="020B0604030504040204" pitchFamily="34" charset="-120"/>
              <a:ea typeface="微軟正黑體" panose="020B0604030504040204" pitchFamily="34" charset="-120"/>
            </a:endParaRPr>
          </a:p>
          <a:p>
            <a:pPr>
              <a:lnSpc>
                <a:spcPts val="4000"/>
              </a:lnSpc>
            </a:pPr>
            <a:r>
              <a:rPr lang="zh-TW" altLang="en-US" sz="2800" dirty="0">
                <a:latin typeface="標楷體" panose="03000509000000000000" pitchFamily="65" charset="-120"/>
                <a:ea typeface="標楷體" panose="03000509000000000000" pitchFamily="65" charset="-120"/>
              </a:rPr>
              <a:t>國民旅遊卡額度</a:t>
            </a:r>
            <a:r>
              <a:rPr lang="en-US" altLang="zh-TW" sz="2800" dirty="0">
                <a:latin typeface="標楷體" panose="03000509000000000000" pitchFamily="65" charset="-120"/>
                <a:ea typeface="標楷體" panose="03000509000000000000" pitchFamily="65" charset="-120"/>
              </a:rPr>
              <a:t>16000</a:t>
            </a:r>
            <a:r>
              <a:rPr lang="zh-TW" altLang="en-US" sz="2800" dirty="0">
                <a:latin typeface="標楷體" panose="03000509000000000000" pitchFamily="65" charset="-120"/>
                <a:ea typeface="標楷體" panose="03000509000000000000" pitchFamily="65" charset="-120"/>
              </a:rPr>
              <a:t>元，被切分為</a:t>
            </a:r>
            <a:r>
              <a:rPr lang="zh-TW" altLang="en-US" sz="2800" b="1" dirty="0">
                <a:latin typeface="標楷體" panose="03000509000000000000" pitchFamily="65" charset="-120"/>
                <a:ea typeface="標楷體" panose="03000509000000000000" pitchFamily="65" charset="-120"/>
              </a:rPr>
              <a:t>兩大類</a:t>
            </a:r>
            <a:r>
              <a:rPr lang="zh-TW" altLang="en-US" sz="2800" dirty="0">
                <a:latin typeface="標楷體" panose="03000509000000000000" pitchFamily="65" charset="-120"/>
                <a:ea typeface="標楷體" panose="03000509000000000000" pitchFamily="65" charset="-120"/>
              </a:rPr>
              <a:t>： </a:t>
            </a:r>
          </a:p>
          <a:p>
            <a:pPr>
              <a:lnSpc>
                <a:spcPts val="4000"/>
              </a:lnSpc>
            </a:pPr>
            <a:r>
              <a:rPr lang="en-US" altLang="zh-TW" sz="2800" dirty="0">
                <a:latin typeface="標楷體" panose="03000509000000000000" pitchFamily="65" charset="-120"/>
                <a:ea typeface="標楷體" panose="03000509000000000000" pitchFamily="65" charset="-120"/>
              </a:rPr>
              <a:t>1.</a:t>
            </a:r>
            <a:r>
              <a:rPr lang="zh-TW" altLang="en-US" sz="2800" b="1" dirty="0">
                <a:solidFill>
                  <a:srgbClr val="FF0000"/>
                </a:solidFill>
                <a:latin typeface="標楷體" panose="03000509000000000000" pitchFamily="65" charset="-120"/>
                <a:ea typeface="標楷體" panose="03000509000000000000" pitchFamily="65" charset="-120"/>
              </a:rPr>
              <a:t>自行運用額度</a:t>
            </a:r>
            <a:r>
              <a:rPr lang="zh-TW" altLang="en-US" sz="2800" dirty="0">
                <a:latin typeface="標楷體" panose="03000509000000000000" pitchFamily="65" charset="-120"/>
                <a:ea typeface="標楷體" panose="03000509000000000000" pitchFamily="65" charset="-120"/>
              </a:rPr>
              <a:t>：</a:t>
            </a:r>
            <a:r>
              <a:rPr lang="en-US" altLang="zh-TW" sz="2800" dirty="0">
                <a:latin typeface="標楷體" panose="03000509000000000000" pitchFamily="65" charset="-120"/>
                <a:ea typeface="標楷體" panose="03000509000000000000" pitchFamily="65" charset="-120"/>
              </a:rPr>
              <a:t>8000</a:t>
            </a:r>
            <a:r>
              <a:rPr lang="zh-TW" altLang="en-US" sz="2800" dirty="0">
                <a:latin typeface="標楷體" panose="03000509000000000000" pitchFamily="65" charset="-120"/>
                <a:ea typeface="標楷體" panose="03000509000000000000" pitchFamily="65" charset="-120"/>
              </a:rPr>
              <a:t>元</a:t>
            </a:r>
            <a:r>
              <a:rPr lang="zh-TW" altLang="en-US" sz="2800" dirty="0" smtClean="0">
                <a:latin typeface="標楷體" panose="03000509000000000000" pitchFamily="65" charset="-120"/>
                <a:ea typeface="標楷體" panose="03000509000000000000" pitchFamily="65" charset="-120"/>
              </a:rPr>
              <a:t>。只要</a:t>
            </a:r>
            <a:r>
              <a:rPr lang="zh-TW" altLang="en-US" sz="2800" dirty="0">
                <a:latin typeface="標楷體" panose="03000509000000000000" pitchFamily="65" charset="-120"/>
                <a:ea typeface="標楷體" panose="03000509000000000000" pitchFamily="65" charset="-120"/>
              </a:rPr>
              <a:t>在</a:t>
            </a:r>
            <a:r>
              <a:rPr lang="zh-TW" altLang="en-US" sz="2800" dirty="0" smtClean="0">
                <a:latin typeface="標楷體" panose="03000509000000000000" pitchFamily="65" charset="-120"/>
                <a:ea typeface="標楷體" panose="03000509000000000000" pitchFamily="65" charset="-120"/>
              </a:rPr>
              <a:t>國旅</a:t>
            </a:r>
            <a:r>
              <a:rPr lang="zh-TW" altLang="en-US" sz="2800" dirty="0">
                <a:latin typeface="標楷體" panose="03000509000000000000" pitchFamily="65" charset="-120"/>
                <a:ea typeface="標楷體" panose="03000509000000000000" pitchFamily="65" charset="-120"/>
              </a:rPr>
              <a:t>卡特約商店之消費</a:t>
            </a:r>
            <a:r>
              <a:rPr lang="zh-TW" altLang="en-US" sz="2800" dirty="0" smtClean="0">
                <a:latin typeface="標楷體" panose="03000509000000000000" pitchFamily="65" charset="-120"/>
                <a:ea typeface="標楷體" panose="03000509000000000000" pitchFamily="65" charset="-120"/>
              </a:rPr>
              <a:t>，就  </a:t>
            </a:r>
            <a:endParaRPr lang="en-US" altLang="zh-TW" sz="2800" dirty="0" smtClean="0">
              <a:latin typeface="標楷體" panose="03000509000000000000" pitchFamily="65" charset="-120"/>
              <a:ea typeface="標楷體" panose="03000509000000000000" pitchFamily="65" charset="-120"/>
            </a:endParaRPr>
          </a:p>
          <a:p>
            <a:pPr>
              <a:lnSpc>
                <a:spcPts val="4000"/>
              </a:lnSpc>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可以</a:t>
            </a:r>
            <a:r>
              <a:rPr lang="zh-TW" altLang="en-US" sz="2800" dirty="0">
                <a:latin typeface="標楷體" panose="03000509000000000000" pitchFamily="65" charset="-120"/>
                <a:ea typeface="標楷體" panose="03000509000000000000" pitchFamily="65" charset="-120"/>
              </a:rPr>
              <a:t>核銷。 </a:t>
            </a:r>
          </a:p>
          <a:p>
            <a:pPr>
              <a:lnSpc>
                <a:spcPts val="4000"/>
              </a:lnSpc>
            </a:pPr>
            <a:r>
              <a:rPr lang="en-US" altLang="zh-TW" sz="2800" b="1" dirty="0">
                <a:latin typeface="標楷體" panose="03000509000000000000" pitchFamily="65" charset="-120"/>
                <a:ea typeface="標楷體" panose="03000509000000000000" pitchFamily="65" charset="-120"/>
              </a:rPr>
              <a:t>2.</a:t>
            </a:r>
            <a:r>
              <a:rPr lang="zh-TW" altLang="en-US" sz="2800" b="1" dirty="0">
                <a:solidFill>
                  <a:srgbClr val="FF0000"/>
                </a:solidFill>
                <a:latin typeface="標楷體" panose="03000509000000000000" pitchFamily="65" charset="-120"/>
                <a:ea typeface="標楷體" panose="03000509000000000000" pitchFamily="65" charset="-120"/>
              </a:rPr>
              <a:t>觀光旅遊額度</a:t>
            </a:r>
            <a:r>
              <a:rPr lang="zh-TW" altLang="en-US" sz="2800" b="1" dirty="0">
                <a:latin typeface="標楷體" panose="03000509000000000000" pitchFamily="65" charset="-120"/>
                <a:ea typeface="標楷體" panose="03000509000000000000" pitchFamily="65" charset="-120"/>
              </a:rPr>
              <a:t>：</a:t>
            </a:r>
            <a:r>
              <a:rPr lang="en-US" altLang="zh-TW" sz="2800" b="1" dirty="0">
                <a:latin typeface="標楷體" panose="03000509000000000000" pitchFamily="65" charset="-120"/>
                <a:ea typeface="標楷體" panose="03000509000000000000" pitchFamily="65" charset="-120"/>
              </a:rPr>
              <a:t>8000</a:t>
            </a:r>
            <a:r>
              <a:rPr lang="zh-TW" altLang="en-US" sz="2800" b="1" dirty="0">
                <a:latin typeface="標楷體" panose="03000509000000000000" pitchFamily="65" charset="-120"/>
                <a:ea typeface="標楷體" panose="03000509000000000000" pitchFamily="65" charset="-120"/>
              </a:rPr>
              <a:t>元。</a:t>
            </a:r>
            <a:r>
              <a:rPr lang="zh-TW" altLang="en-US" sz="2800" dirty="0">
                <a:latin typeface="標楷體" panose="03000509000000000000" pitchFamily="65" charset="-120"/>
                <a:ea typeface="標楷體" panose="03000509000000000000" pitchFamily="65" charset="-120"/>
              </a:rPr>
              <a:t>自</a:t>
            </a:r>
            <a:r>
              <a:rPr lang="en-US" altLang="zh-TW" sz="2800" dirty="0">
                <a:latin typeface="標楷體" panose="03000509000000000000" pitchFamily="65" charset="-120"/>
                <a:ea typeface="標楷體" panose="03000509000000000000" pitchFamily="65" charset="-120"/>
              </a:rPr>
              <a:t>106</a:t>
            </a:r>
            <a:r>
              <a:rPr lang="zh-TW" altLang="en-US" sz="2800" dirty="0">
                <a:latin typeface="標楷體" panose="03000509000000000000" pitchFamily="65" charset="-120"/>
                <a:ea typeface="標楷體" panose="03000509000000000000" pitchFamily="65" charset="-120"/>
              </a:rPr>
              <a:t>年</a:t>
            </a:r>
            <a:r>
              <a:rPr lang="en-US" altLang="zh-TW" sz="2800" dirty="0">
                <a:latin typeface="標楷體" panose="03000509000000000000" pitchFamily="65" charset="-120"/>
                <a:ea typeface="標楷體" panose="03000509000000000000" pitchFamily="65" charset="-120"/>
              </a:rPr>
              <a:t>3</a:t>
            </a:r>
            <a:r>
              <a:rPr lang="zh-TW" altLang="en-US" sz="2800" dirty="0">
                <a:latin typeface="標楷體" panose="03000509000000000000" pitchFamily="65" charset="-120"/>
                <a:ea typeface="標楷體" panose="03000509000000000000" pitchFamily="65" charset="-120"/>
              </a:rPr>
              <a:t>月起，僅有</a:t>
            </a:r>
            <a:r>
              <a:rPr lang="zh-TW" altLang="en-US" sz="2800"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旅遊業</a:t>
            </a:r>
            <a:r>
              <a:rPr lang="zh-TW" altLang="en-US" sz="2800" b="1" dirty="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旅</a:t>
            </a:r>
            <a:endParaRPr lang="en-US" altLang="zh-TW" sz="2800" b="1" dirty="0" smtClean="0">
              <a:latin typeface="標楷體" panose="03000509000000000000" pitchFamily="65" charset="-120"/>
              <a:ea typeface="標楷體" panose="03000509000000000000" pitchFamily="65" charset="-120"/>
            </a:endParaRPr>
          </a:p>
          <a:p>
            <a:pPr>
              <a:lnSpc>
                <a:spcPts val="4000"/>
              </a:lnSpc>
            </a:pPr>
            <a:r>
              <a:rPr lang="zh-TW" altLang="en-US" sz="2800" b="1" dirty="0">
                <a:latin typeface="標楷體" panose="03000509000000000000" pitchFamily="65" charset="-120"/>
                <a:ea typeface="標楷體" panose="03000509000000000000" pitchFamily="65" charset="-120"/>
              </a:rPr>
              <a:t> </a:t>
            </a:r>
            <a:r>
              <a:rPr lang="zh-TW" altLang="en-US" sz="2800" b="1" dirty="0" smtClean="0">
                <a:latin typeface="標楷體" panose="03000509000000000000" pitchFamily="65" charset="-120"/>
                <a:ea typeface="標楷體" panose="03000509000000000000" pitchFamily="65" charset="-120"/>
              </a:rPr>
              <a:t> 宿業</a:t>
            </a:r>
            <a:r>
              <a:rPr lang="zh-TW" altLang="en-US" sz="2800" b="1" dirty="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觀光</a:t>
            </a:r>
            <a:r>
              <a:rPr lang="zh-TW" altLang="en-US" sz="2800" b="1" dirty="0">
                <a:latin typeface="標楷體" panose="03000509000000000000" pitchFamily="65" charset="-120"/>
                <a:ea typeface="標楷體" panose="03000509000000000000" pitchFamily="65" charset="-120"/>
              </a:rPr>
              <a:t>遊樂業或交通運輸業</a:t>
            </a:r>
            <a:r>
              <a:rPr lang="zh-TW" altLang="en-US" sz="2800" dirty="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等四</a:t>
            </a:r>
            <a:r>
              <a:rPr lang="zh-TW" altLang="en-US" sz="2800" dirty="0">
                <a:latin typeface="標楷體" panose="03000509000000000000" pitchFamily="65" charset="-120"/>
                <a:ea typeface="標楷體" panose="03000509000000000000" pitchFamily="65" charset="-120"/>
              </a:rPr>
              <a:t>類行業別，才可以核銷。 </a:t>
            </a:r>
            <a:endParaRPr lang="en-US" altLang="zh-TW" sz="2800" dirty="0" smtClean="0">
              <a:latin typeface="標楷體" panose="03000509000000000000" pitchFamily="65" charset="-120"/>
              <a:ea typeface="標楷體" panose="03000509000000000000" pitchFamily="65" charset="-120"/>
            </a:endParaRPr>
          </a:p>
          <a:p>
            <a:endParaRPr lang="en-US" altLang="zh-TW" sz="2800" dirty="0">
              <a:latin typeface="微軟正黑體" panose="020B0604030504040204" pitchFamily="34" charset="-120"/>
              <a:ea typeface="微軟正黑體" panose="020B0604030504040204" pitchFamily="34" charset="-120"/>
            </a:endParaRPr>
          </a:p>
          <a:p>
            <a:endParaRPr lang="zh-TW" altLang="en-US" sz="2400" dirty="0"/>
          </a:p>
        </p:txBody>
      </p:sp>
    </p:spTree>
    <p:extLst>
      <p:ext uri="{BB962C8B-B14F-4D97-AF65-F5344CB8AC3E}">
        <p14:creationId xmlns:p14="http://schemas.microsoft.com/office/powerpoint/2010/main" val="2336974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42962" y="590550"/>
            <a:ext cx="10752138" cy="795338"/>
          </a:xfrm>
        </p:spPr>
        <p:txBody>
          <a:bodyPr>
            <a:normAutofit/>
          </a:bodyPr>
          <a:lstStyle/>
          <a:p>
            <a:r>
              <a:rPr lang="zh-TW" altLang="en-US" sz="4400" dirty="0" smtClean="0">
                <a:latin typeface="標楷體" panose="03000509000000000000" pitchFamily="65" charset="-120"/>
                <a:ea typeface="標楷體" panose="03000509000000000000" pitchFamily="65" charset="-120"/>
              </a:rPr>
              <a:t>什麼算觀光旅遊額度？</a:t>
            </a:r>
            <a:endParaRPr lang="zh-TW" altLang="en-US" sz="4400" dirty="0">
              <a:latin typeface="標楷體" panose="03000509000000000000" pitchFamily="65" charset="-120"/>
              <a:ea typeface="標楷體" panose="03000509000000000000" pitchFamily="65" charset="-120"/>
            </a:endParaRPr>
          </a:p>
        </p:txBody>
      </p:sp>
      <p:sp>
        <p:nvSpPr>
          <p:cNvPr id="3" name="矩形 2"/>
          <p:cNvSpPr/>
          <p:nvPr/>
        </p:nvSpPr>
        <p:spPr>
          <a:xfrm>
            <a:off x="842962" y="1585913"/>
            <a:ext cx="9929813" cy="3683060"/>
          </a:xfrm>
          <a:prstGeom prst="rect">
            <a:avLst/>
          </a:prstGeom>
        </p:spPr>
        <p:txBody>
          <a:bodyPr wrap="square">
            <a:spAutoFit/>
          </a:bodyPr>
          <a:lstStyle/>
          <a:p>
            <a:pPr>
              <a:lnSpc>
                <a:spcPts val="3300"/>
              </a:lnSpc>
            </a:pPr>
            <a:endParaRPr lang="zh-TW" altLang="en-US" sz="2400" dirty="0">
              <a:latin typeface="微軟正黑體" panose="020B0604030504040204" pitchFamily="34" charset="-120"/>
              <a:ea typeface="微軟正黑體" panose="020B0604030504040204" pitchFamily="34" charset="-120"/>
            </a:endParaRPr>
          </a:p>
          <a:p>
            <a:pPr marL="457200" indent="-457200">
              <a:lnSpc>
                <a:spcPts val="4300"/>
              </a:lnSpc>
              <a:buFont typeface="Wingdings" panose="05000000000000000000" pitchFamily="2" charset="2"/>
              <a:buAutoNum type="circleNumWdWhitePlain"/>
            </a:pPr>
            <a:r>
              <a:rPr lang="zh-TW" altLang="en-US" sz="2800" dirty="0" smtClean="0">
                <a:latin typeface="標楷體" panose="03000509000000000000" pitchFamily="65" charset="-120"/>
                <a:ea typeface="標楷體" panose="03000509000000000000" pitchFamily="65" charset="-120"/>
              </a:rPr>
              <a:t>旅行業</a:t>
            </a:r>
            <a:r>
              <a:rPr lang="zh-TW" altLang="en-US" sz="2800" dirty="0">
                <a:latin typeface="標楷體" panose="03000509000000000000" pitchFamily="65" charset="-120"/>
                <a:ea typeface="標楷體" panose="03000509000000000000" pitchFamily="65" charset="-120"/>
              </a:rPr>
              <a:t>：跟</a:t>
            </a:r>
            <a:r>
              <a:rPr lang="zh-TW" altLang="en-US" sz="2800" b="1" dirty="0">
                <a:solidFill>
                  <a:srgbClr val="FF0000"/>
                </a:solidFill>
                <a:latin typeface="標楷體" panose="03000509000000000000" pitchFamily="65" charset="-120"/>
                <a:ea typeface="標楷體" panose="03000509000000000000" pitchFamily="65" charset="-120"/>
              </a:rPr>
              <a:t>旅行社</a:t>
            </a:r>
            <a:r>
              <a:rPr lang="zh-TW" altLang="en-US" sz="2800" dirty="0">
                <a:latin typeface="標楷體" panose="03000509000000000000" pitchFamily="65" charset="-120"/>
                <a:ea typeface="標楷體" panose="03000509000000000000" pitchFamily="65" charset="-120"/>
              </a:rPr>
              <a:t>購買之行程，包含交通及</a:t>
            </a:r>
            <a:r>
              <a:rPr lang="zh-TW" altLang="en-US" sz="2800" dirty="0" smtClean="0">
                <a:latin typeface="標楷體" panose="03000509000000000000" pitchFamily="65" charset="-120"/>
                <a:ea typeface="標楷體" panose="03000509000000000000" pitchFamily="65" charset="-120"/>
              </a:rPr>
              <a:t>住宿。 </a:t>
            </a:r>
            <a:endParaRPr lang="en-US" altLang="zh-TW" sz="2800" dirty="0">
              <a:latin typeface="標楷體" panose="03000509000000000000" pitchFamily="65" charset="-120"/>
              <a:ea typeface="標楷體" panose="03000509000000000000" pitchFamily="65" charset="-120"/>
            </a:endParaRPr>
          </a:p>
          <a:p>
            <a:pPr marL="457200" indent="-457200">
              <a:lnSpc>
                <a:spcPts val="4300"/>
              </a:lnSpc>
              <a:buFont typeface="Wingdings" panose="05000000000000000000" pitchFamily="2" charset="2"/>
              <a:buAutoNum type="circleNumWdWhitePlain"/>
            </a:pPr>
            <a:r>
              <a:rPr lang="zh-TW" altLang="en-US" sz="2800" dirty="0" smtClean="0">
                <a:latin typeface="標楷體" panose="03000509000000000000" pitchFamily="65" charset="-120"/>
                <a:ea typeface="標楷體" panose="03000509000000000000" pitchFamily="65" charset="-120"/>
              </a:rPr>
              <a:t>旅</a:t>
            </a:r>
            <a:r>
              <a:rPr lang="zh-TW" altLang="en-US" sz="2800" dirty="0">
                <a:latin typeface="標楷體" panose="03000509000000000000" pitchFamily="65" charset="-120"/>
                <a:ea typeface="標楷體" panose="03000509000000000000" pitchFamily="65" charset="-120"/>
              </a:rPr>
              <a:t>宿業：僅住宿部分，</a:t>
            </a:r>
            <a:r>
              <a:rPr lang="zh-TW" altLang="en-US" sz="2800" dirty="0" smtClean="0">
                <a:latin typeface="標楷體" panose="03000509000000000000" pitchFamily="65" charset="-120"/>
                <a:ea typeface="標楷體" panose="03000509000000000000" pitchFamily="65" charset="-120"/>
              </a:rPr>
              <a:t>如是要刷飯店</a:t>
            </a:r>
            <a:r>
              <a:rPr lang="zh-TW" altLang="en-US" sz="2800" dirty="0">
                <a:latin typeface="標楷體" panose="03000509000000000000" pitchFamily="65" charset="-120"/>
                <a:ea typeface="標楷體" panose="03000509000000000000" pitchFamily="65" charset="-120"/>
              </a:rPr>
              <a:t>、飯店附設的</a:t>
            </a:r>
            <a:r>
              <a:rPr lang="zh-TW" altLang="en-US" sz="2800" dirty="0" smtClean="0">
                <a:latin typeface="標楷體" panose="03000509000000000000" pitchFamily="65" charset="-120"/>
                <a:ea typeface="標楷體" panose="03000509000000000000" pitchFamily="65" charset="-120"/>
              </a:rPr>
              <a:t>麵包部</a:t>
            </a:r>
            <a:endParaRPr lang="en-US" altLang="zh-TW" sz="2800" dirty="0" smtClean="0">
              <a:latin typeface="標楷體" panose="03000509000000000000" pitchFamily="65" charset="-120"/>
              <a:ea typeface="標楷體" panose="03000509000000000000" pitchFamily="65" charset="-120"/>
            </a:endParaRPr>
          </a:p>
          <a:p>
            <a:pPr>
              <a:lnSpc>
                <a:spcPts val="4300"/>
              </a:lnSpc>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a:t>
            </a:r>
            <a:r>
              <a:rPr lang="en-US" altLang="zh-TW" sz="2800" u="sng" dirty="0" smtClean="0">
                <a:latin typeface="標楷體" panose="03000509000000000000" pitchFamily="65" charset="-120"/>
                <a:ea typeface="標楷體" panose="03000509000000000000" pitchFamily="65" charset="-120"/>
              </a:rPr>
              <a:t>(</a:t>
            </a:r>
            <a:r>
              <a:rPr lang="zh-TW" altLang="en-US" sz="2800" u="sng" dirty="0" smtClean="0">
                <a:latin typeface="標楷體" panose="03000509000000000000" pitchFamily="65" charset="-120"/>
                <a:ea typeface="標楷體" panose="03000509000000000000" pitchFamily="65" charset="-120"/>
              </a:rPr>
              <a:t>刷卡</a:t>
            </a:r>
            <a:r>
              <a:rPr lang="zh-TW" altLang="en-US" sz="2800" u="sng" dirty="0">
                <a:latin typeface="標楷體" panose="03000509000000000000" pitchFamily="65" charset="-120"/>
                <a:ea typeface="標楷體" panose="03000509000000000000" pitchFamily="65" charset="-120"/>
              </a:rPr>
              <a:t>前請跟櫃員確認是旅宿業而非</a:t>
            </a:r>
            <a:r>
              <a:rPr lang="zh-TW" altLang="en-US" sz="2800" u="sng" dirty="0" smtClean="0">
                <a:latin typeface="標楷體" panose="03000509000000000000" pitchFamily="65" charset="-120"/>
                <a:ea typeface="標楷體" panose="03000509000000000000" pitchFamily="65" charset="-120"/>
              </a:rPr>
              <a:t>餐飲業。） </a:t>
            </a:r>
            <a:endParaRPr lang="en-US" altLang="zh-TW" sz="2800" u="sng" dirty="0" smtClean="0">
              <a:latin typeface="標楷體" panose="03000509000000000000" pitchFamily="65" charset="-120"/>
              <a:ea typeface="標楷體" panose="03000509000000000000" pitchFamily="65" charset="-120"/>
            </a:endParaRPr>
          </a:p>
          <a:p>
            <a:pPr marL="514350" indent="-514350">
              <a:lnSpc>
                <a:spcPts val="4300"/>
              </a:lnSpc>
              <a:buFont typeface="Wingdings" panose="05000000000000000000" pitchFamily="2" charset="2"/>
              <a:buAutoNum type="circleNumWdWhitePlain" startAt="3"/>
            </a:pPr>
            <a:r>
              <a:rPr lang="zh-TW" altLang="en-US" sz="2800" dirty="0" smtClean="0">
                <a:latin typeface="標楷體" panose="03000509000000000000" pitchFamily="65" charset="-120"/>
                <a:ea typeface="標楷體" panose="03000509000000000000" pitchFamily="65" charset="-120"/>
              </a:rPr>
              <a:t>觀光</a:t>
            </a:r>
            <a:r>
              <a:rPr lang="zh-TW" altLang="en-US" sz="2800" dirty="0">
                <a:latin typeface="標楷體" panose="03000509000000000000" pitchFamily="65" charset="-120"/>
                <a:ea typeface="標楷體" panose="03000509000000000000" pitchFamily="65" charset="-120"/>
              </a:rPr>
              <a:t>遊樂業：如義大世界等。 </a:t>
            </a:r>
            <a:endParaRPr lang="en-US" altLang="zh-TW" sz="2800" dirty="0" smtClean="0">
              <a:latin typeface="標楷體" panose="03000509000000000000" pitchFamily="65" charset="-120"/>
              <a:ea typeface="標楷體" panose="03000509000000000000" pitchFamily="65" charset="-120"/>
            </a:endParaRPr>
          </a:p>
          <a:p>
            <a:pPr marL="457200" indent="-457200">
              <a:lnSpc>
                <a:spcPts val="4300"/>
              </a:lnSpc>
              <a:buFont typeface="Wingdings" panose="05000000000000000000" pitchFamily="2" charset="2"/>
              <a:buAutoNum type="circleNumWdWhitePlain" startAt="3"/>
            </a:pPr>
            <a:r>
              <a:rPr lang="zh-TW" altLang="en-US" sz="2800" b="1" dirty="0" smtClean="0">
                <a:latin typeface="標楷體" panose="03000509000000000000" pitchFamily="65" charset="-120"/>
                <a:ea typeface="標楷體" panose="03000509000000000000" pitchFamily="65" charset="-120"/>
              </a:rPr>
              <a:t>交通</a:t>
            </a:r>
            <a:r>
              <a:rPr lang="zh-TW" altLang="en-US" sz="2800" b="1" dirty="0">
                <a:latin typeface="標楷體" panose="03000509000000000000" pitchFamily="65" charset="-120"/>
                <a:ea typeface="標楷體" panose="03000509000000000000" pitchFamily="65" charset="-120"/>
              </a:rPr>
              <a:t>運輸業：如高鐵、台鐵車票等</a:t>
            </a:r>
            <a:r>
              <a:rPr lang="zh-TW" altLang="en-US" sz="2800" b="1" dirty="0" smtClean="0">
                <a:latin typeface="標楷體" panose="03000509000000000000" pitchFamily="65" charset="-120"/>
                <a:ea typeface="標楷體" panose="03000509000000000000" pitchFamily="65" charset="-120"/>
              </a:rPr>
              <a:t>。</a:t>
            </a:r>
            <a:endParaRPr lang="en-US" altLang="zh-TW" sz="2800" b="1" dirty="0" smtClean="0">
              <a:latin typeface="標楷體" panose="03000509000000000000" pitchFamily="65" charset="-120"/>
              <a:ea typeface="標楷體" panose="03000509000000000000" pitchFamily="65" charset="-120"/>
            </a:endParaRPr>
          </a:p>
          <a:p>
            <a:pPr>
              <a:lnSpc>
                <a:spcPts val="3200"/>
              </a:lnSpc>
            </a:pPr>
            <a:endParaRPr lang="en-US" altLang="zh-TW" sz="24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24896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43100" y="304800"/>
            <a:ext cx="9637713" cy="681038"/>
          </a:xfrm>
        </p:spPr>
        <p:txBody>
          <a:bodyPr/>
          <a:lstStyle/>
          <a:p>
            <a:r>
              <a:rPr lang="zh-TW" altLang="en-US" dirty="0">
                <a:latin typeface="標楷體" panose="03000509000000000000" pitchFamily="65" charset="-120"/>
                <a:ea typeface="標楷體" panose="03000509000000000000" pitchFamily="65" charset="-120"/>
              </a:rPr>
              <a:t>我有問題</a:t>
            </a:r>
            <a:endParaRPr lang="zh-TW" altLang="en-US" dirty="0"/>
          </a:p>
        </p:txBody>
      </p:sp>
      <p:sp>
        <p:nvSpPr>
          <p:cNvPr id="3" name="心形 2"/>
          <p:cNvSpPr/>
          <p:nvPr/>
        </p:nvSpPr>
        <p:spPr>
          <a:xfrm>
            <a:off x="1265238" y="452440"/>
            <a:ext cx="549275" cy="478628"/>
          </a:xfrm>
          <a:prstGeom prst="hear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371475" y="1100138"/>
            <a:ext cx="10829925" cy="5157822"/>
          </a:xfrm>
          <a:prstGeom prst="rect">
            <a:avLst/>
          </a:prstGeom>
        </p:spPr>
        <p:txBody>
          <a:bodyPr wrap="square">
            <a:spAutoFit/>
          </a:bodyPr>
          <a:lstStyle/>
          <a:p>
            <a:pPr marL="432000">
              <a:lnSpc>
                <a:spcPts val="4500"/>
              </a:lnSpc>
            </a:pPr>
            <a:r>
              <a:rPr lang="en-US" altLang="zh-TW" sz="2800" dirty="0" smtClean="0">
                <a:latin typeface="標楷體" panose="03000509000000000000" pitchFamily="65" charset="-120"/>
                <a:ea typeface="標楷體" panose="03000509000000000000" pitchFamily="65" charset="-120"/>
              </a:rPr>
              <a:t>Q</a:t>
            </a:r>
            <a:r>
              <a:rPr lang="zh-TW" altLang="en-US" sz="2800" dirty="0" smtClean="0">
                <a:latin typeface="標楷體" panose="03000509000000000000" pitchFamily="65" charset="-120"/>
                <a:ea typeface="標楷體" panose="03000509000000000000" pitchFamily="65" charset="-120"/>
              </a:rPr>
              <a:t>：加油可以算交通運輸業嗎？</a:t>
            </a:r>
            <a:endParaRPr lang="en-US" altLang="zh-TW" sz="2800" dirty="0" smtClean="0">
              <a:latin typeface="標楷體" panose="03000509000000000000" pitchFamily="65" charset="-120"/>
              <a:ea typeface="標楷體" panose="03000509000000000000" pitchFamily="65" charset="-120"/>
            </a:endParaRPr>
          </a:p>
          <a:p>
            <a:pPr marL="432000">
              <a:lnSpc>
                <a:spcPts val="4500"/>
              </a:lnSpc>
            </a:pPr>
            <a:r>
              <a:rPr lang="zh-TW" altLang="en-US" sz="2800" b="1" dirty="0">
                <a:latin typeface="標楷體" panose="03000509000000000000" pitchFamily="65" charset="-120"/>
                <a:ea typeface="標楷體" panose="03000509000000000000" pitchFamily="65" charset="-120"/>
              </a:rPr>
              <a:t> </a:t>
            </a:r>
            <a:r>
              <a:rPr lang="zh-TW" altLang="en-US" sz="2800" b="1" dirty="0" smtClean="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汽機</a:t>
            </a:r>
            <a:r>
              <a:rPr lang="zh-TW" altLang="en-US" sz="2800" dirty="0">
                <a:latin typeface="標楷體" panose="03000509000000000000" pitchFamily="65" charset="-120"/>
                <a:ea typeface="標楷體" panose="03000509000000000000" pitchFamily="65" charset="-120"/>
              </a:rPr>
              <a:t>車加油是加油業</a:t>
            </a:r>
            <a:r>
              <a:rPr lang="zh-TW" altLang="en-US" sz="2800" dirty="0" smtClean="0">
                <a:latin typeface="標楷體" panose="03000509000000000000" pitchFamily="65" charset="-120"/>
                <a:ea typeface="標楷體" panose="03000509000000000000" pitchFamily="65" charset="-120"/>
              </a:rPr>
              <a:t>，不是交通運輸業；如果</a:t>
            </a:r>
            <a:r>
              <a:rPr lang="zh-TW" altLang="en-US" sz="2800" dirty="0">
                <a:latin typeface="標楷體" panose="03000509000000000000" pitchFamily="65" charset="-120"/>
                <a:ea typeface="標楷體" panose="03000509000000000000" pitchFamily="65" charset="-120"/>
              </a:rPr>
              <a:t>有消費時不</a:t>
            </a:r>
            <a:r>
              <a:rPr lang="zh-TW" altLang="en-US" sz="2800" dirty="0" smtClean="0">
                <a:latin typeface="標楷體" panose="03000509000000000000" pitchFamily="65" charset="-120"/>
                <a:ea typeface="標楷體" panose="03000509000000000000" pitchFamily="65" charset="-120"/>
              </a:rPr>
              <a:t>確</a:t>
            </a:r>
            <a:endParaRPr lang="en-US" altLang="zh-TW" sz="2800" dirty="0" smtClean="0">
              <a:latin typeface="標楷體" panose="03000509000000000000" pitchFamily="65" charset="-120"/>
              <a:ea typeface="標楷體" panose="03000509000000000000" pitchFamily="65" charset="-120"/>
            </a:endParaRPr>
          </a:p>
          <a:p>
            <a:pPr marL="432000">
              <a:lnSpc>
                <a:spcPts val="4500"/>
              </a:lnSpc>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定</a:t>
            </a:r>
            <a:r>
              <a:rPr lang="zh-TW" altLang="en-US" sz="2800" dirty="0">
                <a:latin typeface="標楷體" panose="03000509000000000000" pitchFamily="65" charset="-120"/>
                <a:ea typeface="標楷體" panose="03000509000000000000" pitchFamily="65" charset="-120"/>
              </a:rPr>
              <a:t>店家</a:t>
            </a:r>
            <a:r>
              <a:rPr lang="zh-TW" altLang="en-US" sz="2800" dirty="0" smtClean="0">
                <a:latin typeface="標楷體" panose="03000509000000000000" pitchFamily="65" charset="-120"/>
                <a:ea typeface="標楷體" panose="03000509000000000000" pitchFamily="65" charset="-120"/>
              </a:rPr>
              <a:t>是屬於哪些行業</a:t>
            </a:r>
            <a:r>
              <a:rPr lang="zh-TW" altLang="en-US" sz="2800" dirty="0">
                <a:latin typeface="標楷體" panose="03000509000000000000" pitchFamily="65" charset="-120"/>
                <a:ea typeface="標楷體" panose="03000509000000000000" pitchFamily="65" charset="-120"/>
              </a:rPr>
              <a:t>，可以上國民旅遊卡網站查閱。）　　　</a:t>
            </a:r>
            <a:endParaRPr lang="en-US" altLang="zh-TW" sz="2800" dirty="0">
              <a:latin typeface="標楷體" panose="03000509000000000000" pitchFamily="65" charset="-120"/>
              <a:ea typeface="標楷體" panose="03000509000000000000" pitchFamily="65" charset="-120"/>
            </a:endParaRPr>
          </a:p>
          <a:p>
            <a:pPr>
              <a:lnSpc>
                <a:spcPts val="4500"/>
              </a:lnSpc>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hlinkClick r:id="rId2"/>
              </a:rPr>
              <a:t>http</a:t>
            </a:r>
            <a:r>
              <a:rPr lang="en-US" altLang="zh-TW" sz="2800" dirty="0">
                <a:latin typeface="標楷體" panose="03000509000000000000" pitchFamily="65" charset="-120"/>
                <a:ea typeface="標楷體" panose="03000509000000000000" pitchFamily="65" charset="-120"/>
                <a:hlinkClick r:id="rId2"/>
              </a:rPr>
              <a:t>://</a:t>
            </a:r>
            <a:r>
              <a:rPr lang="en-US" altLang="zh-TW" sz="2800" dirty="0" smtClean="0">
                <a:latin typeface="標楷體" panose="03000509000000000000" pitchFamily="65" charset="-120"/>
                <a:ea typeface="標楷體" panose="03000509000000000000" pitchFamily="65" charset="-120"/>
                <a:hlinkClick r:id="rId2"/>
              </a:rPr>
              <a:t>travel.nccc.com.tw/chinese/index.htm</a:t>
            </a:r>
            <a:endParaRPr lang="en-US" altLang="zh-TW" sz="2800" dirty="0" smtClean="0">
              <a:latin typeface="標楷體" panose="03000509000000000000" pitchFamily="65" charset="-120"/>
              <a:ea typeface="標楷體" panose="03000509000000000000" pitchFamily="65" charset="-120"/>
            </a:endParaRPr>
          </a:p>
          <a:p>
            <a:pPr>
              <a:lnSpc>
                <a:spcPts val="4500"/>
              </a:lnSpc>
            </a:pPr>
            <a:r>
              <a:rPr lang="zh-TW" altLang="en-US" sz="2800" dirty="0" smtClean="0">
                <a:latin typeface="標楷體" panose="03000509000000000000" pitchFamily="65" charset="-120"/>
                <a:ea typeface="標楷體" panose="03000509000000000000" pitchFamily="65" charset="-120"/>
              </a:rPr>
              <a:t>   </a:t>
            </a:r>
            <a:endParaRPr lang="en-US" altLang="zh-TW" sz="2800" dirty="0" smtClean="0">
              <a:latin typeface="標楷體" panose="03000509000000000000" pitchFamily="65" charset="-120"/>
              <a:ea typeface="標楷體" panose="03000509000000000000" pitchFamily="65" charset="-120"/>
            </a:endParaRPr>
          </a:p>
          <a:p>
            <a:pPr>
              <a:lnSpc>
                <a:spcPts val="4500"/>
              </a:lnSpc>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rPr>
              <a:t>Q</a:t>
            </a:r>
            <a:r>
              <a:rPr lang="zh-TW" altLang="en-US" sz="2800" dirty="0" smtClean="0">
                <a:latin typeface="標楷體" panose="03000509000000000000" pitchFamily="65" charset="-120"/>
                <a:ea typeface="標楷體" panose="03000509000000000000" pitchFamily="65" charset="-120"/>
              </a:rPr>
              <a:t>：現在刷旅宿業還有</a:t>
            </a:r>
            <a:r>
              <a:rPr lang="en-US" altLang="zh-TW" sz="2800" dirty="0" smtClean="0">
                <a:latin typeface="標楷體" panose="03000509000000000000" pitchFamily="65" charset="-120"/>
                <a:ea typeface="標楷體" panose="03000509000000000000" pitchFamily="65" charset="-120"/>
              </a:rPr>
              <a:t>2</a:t>
            </a:r>
            <a:r>
              <a:rPr lang="zh-TW" altLang="en-US" sz="2800" dirty="0" smtClean="0">
                <a:latin typeface="標楷體" panose="03000509000000000000" pitchFamily="65" charset="-120"/>
                <a:ea typeface="標楷體" panose="03000509000000000000" pitchFamily="65" charset="-120"/>
              </a:rPr>
              <a:t>倍核銷嗎？</a:t>
            </a:r>
            <a:endParaRPr lang="en-US" altLang="zh-TW" sz="2800" dirty="0" smtClean="0">
              <a:latin typeface="標楷體" panose="03000509000000000000" pitchFamily="65" charset="-120"/>
              <a:ea typeface="標楷體" panose="03000509000000000000" pitchFamily="65" charset="-120"/>
            </a:endParaRPr>
          </a:p>
          <a:p>
            <a:pPr>
              <a:lnSpc>
                <a:spcPts val="4500"/>
              </a:lnSpc>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現行國旅卡已取消旅宿業</a:t>
            </a:r>
            <a:r>
              <a:rPr lang="en-US" altLang="zh-TW" sz="2800" dirty="0" smtClean="0">
                <a:latin typeface="標楷體" panose="03000509000000000000" pitchFamily="65" charset="-120"/>
                <a:ea typeface="標楷體" panose="03000509000000000000" pitchFamily="65" charset="-120"/>
              </a:rPr>
              <a:t>2</a:t>
            </a:r>
            <a:r>
              <a:rPr lang="zh-TW" altLang="en-US" sz="2800" dirty="0" smtClean="0">
                <a:latin typeface="標楷體" panose="03000509000000000000" pitchFamily="65" charset="-120"/>
                <a:ea typeface="標楷體" panose="03000509000000000000" pitchFamily="65" charset="-120"/>
              </a:rPr>
              <a:t>倍核銷了，回歸跟其他行業一樣。 </a:t>
            </a:r>
            <a:endParaRPr lang="en-US" altLang="zh-TW" sz="2800" dirty="0" smtClean="0">
              <a:latin typeface="標楷體" panose="03000509000000000000" pitchFamily="65" charset="-120"/>
              <a:ea typeface="標楷體" panose="03000509000000000000" pitchFamily="65" charset="-120"/>
            </a:endParaRPr>
          </a:p>
          <a:p>
            <a:pPr>
              <a:lnSpc>
                <a:spcPts val="4000"/>
              </a:lnSpc>
            </a:pPr>
            <a:endParaRPr lang="en-US" altLang="zh-TW" sz="2800" dirty="0">
              <a:latin typeface="標楷體" panose="03000509000000000000" pitchFamily="65" charset="-120"/>
              <a:ea typeface="標楷體" panose="03000509000000000000" pitchFamily="65" charset="-120"/>
            </a:endParaRPr>
          </a:p>
          <a:p>
            <a:pPr>
              <a:lnSpc>
                <a:spcPts val="4000"/>
              </a:lnSpc>
            </a:pPr>
            <a:r>
              <a:rPr lang="zh-TW" altLang="en-US" sz="2800" dirty="0" smtClean="0">
                <a:latin typeface="標楷體" panose="03000509000000000000" pitchFamily="65" charset="-120"/>
                <a:ea typeface="標楷體" panose="03000509000000000000" pitchFamily="65" charset="-120"/>
              </a:rPr>
              <a:t> </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06049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65225" y="164305"/>
            <a:ext cx="10415588" cy="766763"/>
          </a:xfrm>
        </p:spPr>
        <p:txBody>
          <a:bodyPr/>
          <a:lstStyle/>
          <a:p>
            <a:r>
              <a:rPr lang="zh-TW" altLang="en-US" dirty="0" smtClean="0"/>
              <a:t>      </a:t>
            </a:r>
            <a:r>
              <a:rPr lang="zh-TW" altLang="en-US" dirty="0" smtClean="0">
                <a:latin typeface="標楷體" panose="03000509000000000000" pitchFamily="65" charset="-120"/>
                <a:ea typeface="標楷體" panose="03000509000000000000" pitchFamily="65" charset="-120"/>
              </a:rPr>
              <a:t>我有問題</a:t>
            </a:r>
            <a:endParaRPr lang="zh-TW" altLang="en-US" dirty="0">
              <a:latin typeface="標楷體" panose="03000509000000000000" pitchFamily="65" charset="-120"/>
              <a:ea typeface="標楷體" panose="03000509000000000000" pitchFamily="65" charset="-120"/>
            </a:endParaRPr>
          </a:p>
        </p:txBody>
      </p:sp>
      <p:sp>
        <p:nvSpPr>
          <p:cNvPr id="3" name="矩形 2"/>
          <p:cNvSpPr/>
          <p:nvPr/>
        </p:nvSpPr>
        <p:spPr>
          <a:xfrm>
            <a:off x="1179513" y="1219203"/>
            <a:ext cx="10401300" cy="3218830"/>
          </a:xfrm>
          <a:prstGeom prst="rect">
            <a:avLst/>
          </a:prstGeom>
        </p:spPr>
        <p:txBody>
          <a:bodyPr wrap="square">
            <a:spAutoFit/>
          </a:bodyPr>
          <a:lstStyle/>
          <a:p>
            <a:endParaRPr lang="zh-TW" altLang="en-US" sz="2400" dirty="0">
              <a:solidFill>
                <a:srgbClr val="000000"/>
              </a:solidFill>
              <a:latin typeface="微軟正黑體" panose="020B0604030504040204" pitchFamily="34" charset="-120"/>
              <a:ea typeface="微軟正黑體" panose="020B0604030504040204" pitchFamily="34" charset="-120"/>
            </a:endParaRPr>
          </a:p>
          <a:p>
            <a:pPr>
              <a:lnSpc>
                <a:spcPts val="4500"/>
              </a:lnSpc>
            </a:pPr>
            <a:r>
              <a:rPr lang="en-US" altLang="zh-TW" sz="2800" dirty="0" smtClean="0">
                <a:latin typeface="標楷體" panose="03000509000000000000" pitchFamily="65" charset="-120"/>
                <a:ea typeface="標楷體" panose="03000509000000000000" pitchFamily="65" charset="-120"/>
              </a:rPr>
              <a:t>Q</a:t>
            </a:r>
            <a:r>
              <a:rPr lang="zh-TW" altLang="en-US" sz="2800" dirty="0" smtClean="0">
                <a:latin typeface="標楷體" panose="03000509000000000000" pitchFamily="65" charset="-120"/>
                <a:ea typeface="標楷體" panose="03000509000000000000" pitchFamily="65" charset="-120"/>
              </a:rPr>
              <a:t>：如果我的休假補助未滿</a:t>
            </a:r>
            <a:r>
              <a:rPr lang="en-US" altLang="zh-TW" sz="2800" dirty="0" smtClean="0">
                <a:latin typeface="標楷體" panose="03000509000000000000" pitchFamily="65" charset="-120"/>
                <a:ea typeface="標楷體" panose="03000509000000000000" pitchFamily="65" charset="-120"/>
              </a:rPr>
              <a:t>16000</a:t>
            </a:r>
            <a:r>
              <a:rPr lang="zh-TW" altLang="en-US" sz="2800" dirty="0" smtClean="0">
                <a:latin typeface="標楷體" panose="03000509000000000000" pitchFamily="65" charset="-120"/>
                <a:ea typeface="標楷體" panose="03000509000000000000" pitchFamily="65" charset="-120"/>
              </a:rPr>
              <a:t>元</a:t>
            </a:r>
            <a:r>
              <a:rPr lang="en-US" altLang="zh-TW" sz="2800" dirty="0" smtClean="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a:p>
            <a:pPr marL="457200" indent="-457200">
              <a:lnSpc>
                <a:spcPts val="4500"/>
              </a:lnSpc>
              <a:buFont typeface="Wingdings" panose="05000000000000000000" pitchFamily="2" charset="2"/>
              <a:buAutoNum type="circleNumWdWhitePlain"/>
            </a:pPr>
            <a:r>
              <a:rPr lang="zh-TW" altLang="en-US" sz="2800" dirty="0" smtClean="0">
                <a:latin typeface="標楷體" panose="03000509000000000000" pitchFamily="65" charset="-120"/>
                <a:ea typeface="標楷體" panose="03000509000000000000" pitchFamily="65" charset="-120"/>
              </a:rPr>
              <a:t>休假</a:t>
            </a:r>
            <a:r>
              <a:rPr lang="zh-TW" altLang="en-US" sz="2800" dirty="0">
                <a:latin typeface="標楷體" panose="03000509000000000000" pitchFamily="65" charset="-120"/>
                <a:ea typeface="標楷體" panose="03000509000000000000" pitchFamily="65" charset="-120"/>
              </a:rPr>
              <a:t>在</a:t>
            </a:r>
            <a:r>
              <a:rPr lang="en-US" altLang="zh-TW" sz="2800" b="1" dirty="0">
                <a:latin typeface="標楷體" panose="03000509000000000000" pitchFamily="65" charset="-120"/>
                <a:ea typeface="標楷體" panose="03000509000000000000" pitchFamily="65" charset="-120"/>
              </a:rPr>
              <a:t>7</a:t>
            </a:r>
            <a:r>
              <a:rPr lang="zh-TW" altLang="en-US" sz="2800" b="1" dirty="0">
                <a:latin typeface="標楷體" panose="03000509000000000000" pitchFamily="65" charset="-120"/>
                <a:ea typeface="標楷體" panose="03000509000000000000" pitchFamily="65" charset="-120"/>
              </a:rPr>
              <a:t>日以下者</a:t>
            </a:r>
            <a:r>
              <a:rPr lang="zh-TW" altLang="en-US" sz="2800" dirty="0">
                <a:latin typeface="標楷體" panose="03000509000000000000" pitchFamily="65" charset="-120"/>
                <a:ea typeface="標楷體" panose="03000509000000000000" pitchFamily="65" charset="-120"/>
              </a:rPr>
              <a:t>，其補助總額</a:t>
            </a:r>
            <a:r>
              <a:rPr lang="zh-TW" altLang="en-US" sz="2800" b="1" dirty="0">
                <a:latin typeface="標楷體" panose="03000509000000000000" pitchFamily="65" charset="-120"/>
                <a:ea typeface="標楷體" panose="03000509000000000000" pitchFamily="65" charset="-120"/>
              </a:rPr>
              <a:t>均屬</a:t>
            </a:r>
            <a:r>
              <a:rPr lang="zh-TW" altLang="en-US" sz="2800" b="1" dirty="0">
                <a:solidFill>
                  <a:srgbClr val="FF0000"/>
                </a:solidFill>
                <a:latin typeface="標楷體" panose="03000509000000000000" pitchFamily="65" charset="-120"/>
                <a:ea typeface="標楷體" panose="03000509000000000000" pitchFamily="65" charset="-120"/>
              </a:rPr>
              <a:t>自行運用額度</a:t>
            </a:r>
            <a:r>
              <a:rPr lang="zh-TW" altLang="en-US" sz="2800" b="1" dirty="0" smtClean="0">
                <a:latin typeface="標楷體" panose="03000509000000000000" pitchFamily="65" charset="-120"/>
                <a:ea typeface="標楷體" panose="03000509000000000000" pitchFamily="65" charset="-120"/>
              </a:rPr>
              <a:t>。</a:t>
            </a:r>
            <a:endParaRPr lang="en-US" altLang="zh-TW" sz="2800" b="1" dirty="0">
              <a:latin typeface="標楷體" panose="03000509000000000000" pitchFamily="65" charset="-120"/>
              <a:ea typeface="標楷體" panose="03000509000000000000" pitchFamily="65" charset="-120"/>
            </a:endParaRPr>
          </a:p>
          <a:p>
            <a:pPr marL="457200" indent="-457200">
              <a:lnSpc>
                <a:spcPts val="4500"/>
              </a:lnSpc>
              <a:buFont typeface="Wingdings" panose="05000000000000000000" pitchFamily="2" charset="2"/>
              <a:buAutoNum type="circleNumWdWhitePlain"/>
            </a:pPr>
            <a:r>
              <a:rPr lang="zh-TW" altLang="en-US" sz="2800" dirty="0" smtClean="0">
                <a:latin typeface="標楷體" panose="03000509000000000000" pitchFamily="65" charset="-120"/>
                <a:ea typeface="標楷體" panose="03000509000000000000" pitchFamily="65" charset="-120"/>
              </a:rPr>
              <a:t>休假</a:t>
            </a:r>
            <a:r>
              <a:rPr lang="en-US" altLang="zh-TW" sz="2800" b="1" dirty="0" smtClean="0">
                <a:latin typeface="標楷體" panose="03000509000000000000" pitchFamily="65" charset="-120"/>
                <a:ea typeface="標楷體" panose="03000509000000000000" pitchFamily="65" charset="-120"/>
              </a:rPr>
              <a:t>7</a:t>
            </a:r>
            <a:r>
              <a:rPr lang="zh-TW" altLang="en-US" sz="2800" b="1" dirty="0">
                <a:latin typeface="標楷體" panose="03000509000000000000" pitchFamily="65" charset="-120"/>
                <a:ea typeface="標楷體" panose="03000509000000000000" pitchFamily="65" charset="-120"/>
              </a:rPr>
              <a:t>天以上未滿</a:t>
            </a:r>
            <a:r>
              <a:rPr lang="en-US" altLang="zh-TW" sz="2800" b="1" dirty="0">
                <a:latin typeface="標楷體" panose="03000509000000000000" pitchFamily="65" charset="-120"/>
                <a:ea typeface="標楷體" panose="03000509000000000000" pitchFamily="65" charset="-120"/>
              </a:rPr>
              <a:t>14</a:t>
            </a:r>
            <a:r>
              <a:rPr lang="zh-TW" altLang="en-US" sz="2800" b="1" dirty="0">
                <a:latin typeface="標楷體" panose="03000509000000000000" pitchFamily="65" charset="-120"/>
                <a:ea typeface="標楷體" panose="03000509000000000000" pitchFamily="65" charset="-120"/>
              </a:rPr>
              <a:t>天者</a:t>
            </a:r>
            <a:r>
              <a:rPr lang="zh-TW" altLang="en-US" sz="2800" dirty="0" smtClean="0">
                <a:latin typeface="標楷體" panose="03000509000000000000" pitchFamily="65" charset="-120"/>
                <a:ea typeface="標楷體" panose="03000509000000000000" pitchFamily="65" charset="-120"/>
              </a:rPr>
              <a:t>，其中</a:t>
            </a:r>
            <a:r>
              <a:rPr lang="en-US" altLang="zh-TW" sz="2800" dirty="0">
                <a:latin typeface="標楷體" panose="03000509000000000000" pitchFamily="65" charset="-120"/>
                <a:ea typeface="標楷體" panose="03000509000000000000" pitchFamily="65" charset="-120"/>
              </a:rPr>
              <a:t>8000</a:t>
            </a:r>
            <a:r>
              <a:rPr lang="zh-TW" altLang="en-US" sz="2800" dirty="0">
                <a:latin typeface="標楷體" panose="03000509000000000000" pitchFamily="65" charset="-120"/>
                <a:ea typeface="標楷體" panose="03000509000000000000" pitchFamily="65" charset="-120"/>
              </a:rPr>
              <a:t>元屬觀光旅遊額度，其餘部分屬自行運用額度。 </a:t>
            </a:r>
          </a:p>
          <a:p>
            <a:pPr>
              <a:lnSpc>
                <a:spcPts val="3500"/>
              </a:lnSpc>
            </a:pPr>
            <a:endParaRPr lang="zh-TW" altLang="en-US" sz="2400" dirty="0">
              <a:latin typeface="標楷體" panose="03000509000000000000" pitchFamily="65" charset="-120"/>
              <a:ea typeface="標楷體" panose="03000509000000000000" pitchFamily="65" charset="-120"/>
            </a:endParaRPr>
          </a:p>
        </p:txBody>
      </p:sp>
      <p:sp>
        <p:nvSpPr>
          <p:cNvPr id="4" name="心形 3"/>
          <p:cNvSpPr/>
          <p:nvPr/>
        </p:nvSpPr>
        <p:spPr>
          <a:xfrm>
            <a:off x="1265238" y="452440"/>
            <a:ext cx="549275" cy="478628"/>
          </a:xfrm>
          <a:prstGeom prst="hear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70119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85950" y="263130"/>
            <a:ext cx="9251950" cy="681038"/>
          </a:xfrm>
        </p:spPr>
        <p:txBody>
          <a:bodyPr/>
          <a:lstStyle/>
          <a:p>
            <a:r>
              <a:rPr lang="zh-TW" altLang="en-US" dirty="0">
                <a:latin typeface="標楷體" panose="03000509000000000000" pitchFamily="65" charset="-120"/>
                <a:ea typeface="標楷體" panose="03000509000000000000" pitchFamily="65" charset="-120"/>
              </a:rPr>
              <a:t>我有問題</a:t>
            </a:r>
            <a:endParaRPr lang="zh-TW" altLang="en-US" dirty="0"/>
          </a:p>
        </p:txBody>
      </p:sp>
      <p:sp>
        <p:nvSpPr>
          <p:cNvPr id="3" name="心形 2"/>
          <p:cNvSpPr/>
          <p:nvPr/>
        </p:nvSpPr>
        <p:spPr>
          <a:xfrm>
            <a:off x="1336675" y="364335"/>
            <a:ext cx="549275" cy="478628"/>
          </a:xfrm>
          <a:prstGeom prst="hear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336675" y="1363050"/>
            <a:ext cx="10450513" cy="4503797"/>
          </a:xfrm>
          <a:prstGeom prst="rect">
            <a:avLst/>
          </a:prstGeom>
        </p:spPr>
        <p:txBody>
          <a:bodyPr wrap="square">
            <a:spAutoFit/>
          </a:bodyPr>
          <a:lstStyle/>
          <a:p>
            <a:pPr>
              <a:lnSpc>
                <a:spcPts val="4300"/>
              </a:lnSpc>
            </a:pPr>
            <a:r>
              <a:rPr lang="en-US" altLang="zh-TW" sz="2800" dirty="0" smtClean="0">
                <a:latin typeface="標楷體" panose="03000509000000000000" pitchFamily="65" charset="-120"/>
                <a:ea typeface="標楷體" panose="03000509000000000000" pitchFamily="65" charset="-120"/>
              </a:rPr>
              <a:t>Q</a:t>
            </a:r>
            <a:r>
              <a:rPr lang="zh-TW" altLang="en-US" sz="2800" dirty="0" smtClean="0">
                <a:latin typeface="標楷體" panose="03000509000000000000" pitchFamily="65" charset="-120"/>
                <a:ea typeface="標楷體" panose="03000509000000000000" pitchFamily="65" charset="-120"/>
              </a:rPr>
              <a:t>：如果</a:t>
            </a:r>
            <a:r>
              <a:rPr lang="zh-TW" altLang="en-US" sz="2800" dirty="0">
                <a:latin typeface="標楷體" panose="03000509000000000000" pitchFamily="65" charset="-120"/>
                <a:ea typeface="標楷體" panose="03000509000000000000" pitchFamily="65" charset="-120"/>
              </a:rPr>
              <a:t>我</a:t>
            </a:r>
            <a:r>
              <a:rPr lang="zh-TW" altLang="en-US" sz="2800" dirty="0">
                <a:solidFill>
                  <a:srgbClr val="FF0000"/>
                </a:solidFill>
                <a:latin typeface="標楷體" panose="03000509000000000000" pitchFamily="65" charset="-120"/>
                <a:ea typeface="標楷體" panose="03000509000000000000" pitchFamily="65" charset="-120"/>
              </a:rPr>
              <a:t>觀光旅遊額度</a:t>
            </a:r>
            <a:r>
              <a:rPr lang="zh-TW" altLang="en-US" sz="2800" dirty="0">
                <a:latin typeface="標楷體" panose="03000509000000000000" pitchFamily="65" charset="-120"/>
                <a:ea typeface="標楷體" panose="03000509000000000000" pitchFamily="65" charset="-120"/>
              </a:rPr>
              <a:t>刷超過</a:t>
            </a:r>
            <a:r>
              <a:rPr lang="en-US" altLang="zh-TW" sz="2800" dirty="0">
                <a:latin typeface="標楷體" panose="03000509000000000000" pitchFamily="65" charset="-120"/>
                <a:ea typeface="標楷體" panose="03000509000000000000" pitchFamily="65" charset="-120"/>
              </a:rPr>
              <a:t>8000?</a:t>
            </a:r>
            <a:endParaRPr lang="zh-TW" altLang="en-US" sz="2800" dirty="0">
              <a:latin typeface="標楷體" panose="03000509000000000000" pitchFamily="65" charset="-120"/>
              <a:ea typeface="標楷體" panose="03000509000000000000" pitchFamily="65" charset="-120"/>
            </a:endParaRPr>
          </a:p>
          <a:p>
            <a:pPr marL="342900" indent="-342900">
              <a:lnSpc>
                <a:spcPts val="4300"/>
              </a:lnSpc>
              <a:buFont typeface="Wingdings 2" panose="05020102010507070707" pitchFamily="18" charset="2"/>
              <a:buChar char=" "/>
            </a:pPr>
            <a:r>
              <a:rPr lang="zh-TW" altLang="en-US" sz="2800" b="1" dirty="0">
                <a:latin typeface="標楷體" panose="03000509000000000000" pitchFamily="65" charset="-120"/>
                <a:ea typeface="標楷體" panose="03000509000000000000" pitchFamily="65" charset="-120"/>
              </a:rPr>
              <a:t> 觀光旅遊額度若超過</a:t>
            </a:r>
            <a:r>
              <a:rPr lang="en-US" altLang="zh-TW" sz="2800" b="1" dirty="0">
                <a:latin typeface="標楷體" panose="03000509000000000000" pitchFamily="65" charset="-120"/>
                <a:ea typeface="標楷體" panose="03000509000000000000" pitchFamily="65" charset="-120"/>
              </a:rPr>
              <a:t>8000</a:t>
            </a:r>
            <a:r>
              <a:rPr lang="zh-TW" altLang="en-US" sz="2800" b="1" dirty="0">
                <a:latin typeface="標楷體" panose="03000509000000000000" pitchFamily="65" charset="-120"/>
                <a:ea typeface="標楷體" panose="03000509000000000000" pitchFamily="65" charset="-120"/>
              </a:rPr>
              <a:t>元</a:t>
            </a:r>
            <a:r>
              <a:rPr lang="zh-TW" altLang="en-US" sz="2800" dirty="0">
                <a:latin typeface="標楷體" panose="03000509000000000000" pitchFamily="65" charset="-120"/>
                <a:ea typeface="標楷體" panose="03000509000000000000" pitchFamily="65" charset="-120"/>
              </a:rPr>
              <a:t>時，會減少自行運用</a:t>
            </a:r>
            <a:r>
              <a:rPr lang="zh-TW" altLang="en-US" sz="2800" dirty="0" smtClean="0">
                <a:latin typeface="標楷體" panose="03000509000000000000" pitchFamily="65" charset="-120"/>
                <a:ea typeface="標楷體" panose="03000509000000000000" pitchFamily="65" charset="-120"/>
              </a:rPr>
              <a:t>額度</a:t>
            </a:r>
            <a:endParaRPr lang="en-US" altLang="zh-TW" sz="2800" dirty="0" smtClean="0">
              <a:latin typeface="標楷體" panose="03000509000000000000" pitchFamily="65" charset="-120"/>
              <a:ea typeface="標楷體" panose="03000509000000000000" pitchFamily="65" charset="-120"/>
            </a:endParaRPr>
          </a:p>
          <a:p>
            <a:pPr marL="342900" indent="-342900">
              <a:lnSpc>
                <a:spcPts val="4300"/>
              </a:lnSpc>
              <a:buFont typeface="Wingdings 2" panose="05020102010507070707" pitchFamily="18" charset="2"/>
              <a:buChar char=" "/>
            </a:pPr>
            <a:r>
              <a:rPr lang="zh-TW" altLang="en-US" sz="2800" dirty="0" smtClean="0">
                <a:latin typeface="標楷體" panose="03000509000000000000" pitchFamily="65" charset="-120"/>
                <a:ea typeface="標楷體" panose="03000509000000000000" pitchFamily="65" charset="-120"/>
              </a:rPr>
              <a:t>（</a:t>
            </a:r>
            <a:r>
              <a:rPr lang="en-US" altLang="zh-TW" sz="2800" dirty="0" smtClean="0">
                <a:latin typeface="標楷體" panose="03000509000000000000" pitchFamily="65" charset="-120"/>
                <a:ea typeface="標楷體" panose="03000509000000000000" pitchFamily="65" charset="-120"/>
              </a:rPr>
              <a:t>ex</a:t>
            </a:r>
            <a:r>
              <a:rPr lang="zh-TW" altLang="en-US" sz="2800" dirty="0" smtClean="0">
                <a:latin typeface="標楷體" panose="03000509000000000000" pitchFamily="65" charset="-120"/>
                <a:ea typeface="標楷體" panose="03000509000000000000" pitchFamily="65" charset="-120"/>
              </a:rPr>
              <a:t>：觀光</a:t>
            </a:r>
            <a:r>
              <a:rPr lang="zh-TW" altLang="en-US" sz="2800" dirty="0">
                <a:latin typeface="標楷體" panose="03000509000000000000" pitchFamily="65" charset="-120"/>
                <a:ea typeface="標楷體" panose="03000509000000000000" pitchFamily="65" charset="-120"/>
              </a:rPr>
              <a:t>旅遊</a:t>
            </a:r>
            <a:r>
              <a:rPr lang="zh-TW" altLang="en-US" sz="2800" dirty="0" smtClean="0">
                <a:latin typeface="標楷體" panose="03000509000000000000" pitchFamily="65" charset="-120"/>
                <a:ea typeface="標楷體" panose="03000509000000000000" pitchFamily="65" charset="-120"/>
              </a:rPr>
              <a:t>核銷</a:t>
            </a:r>
            <a:r>
              <a:rPr lang="en-US" altLang="zh-TW" sz="2800" dirty="0" smtClean="0">
                <a:latin typeface="標楷體" panose="03000509000000000000" pitchFamily="65" charset="-120"/>
                <a:ea typeface="標楷體" panose="03000509000000000000" pitchFamily="65" charset="-120"/>
              </a:rPr>
              <a:t>9000</a:t>
            </a:r>
            <a:r>
              <a:rPr lang="zh-TW" altLang="en-US" sz="2800" dirty="0">
                <a:latin typeface="標楷體" panose="03000509000000000000" pitchFamily="65" charset="-120"/>
                <a:ea typeface="標楷體" panose="03000509000000000000" pitchFamily="65" charset="-120"/>
              </a:rPr>
              <a:t>元，自行運用額度剩餘</a:t>
            </a:r>
            <a:r>
              <a:rPr lang="en-US" altLang="zh-TW" sz="2800" dirty="0">
                <a:latin typeface="標楷體" panose="03000509000000000000" pitchFamily="65" charset="-120"/>
                <a:ea typeface="標楷體" panose="03000509000000000000" pitchFamily="65" charset="-120"/>
              </a:rPr>
              <a:t>7000</a:t>
            </a:r>
            <a:r>
              <a:rPr lang="zh-TW" altLang="en-US" sz="2800" dirty="0">
                <a:latin typeface="標楷體" panose="03000509000000000000" pitchFamily="65" charset="-120"/>
                <a:ea typeface="標楷體" panose="03000509000000000000" pitchFamily="65" charset="-120"/>
              </a:rPr>
              <a:t>元）</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pPr marL="342900" indent="-342900">
              <a:lnSpc>
                <a:spcPts val="4300"/>
              </a:lnSpc>
              <a:buFont typeface="Wingdings 2" panose="05020102010507070707" pitchFamily="18" charset="2"/>
              <a:buChar char=" "/>
            </a:pPr>
            <a:r>
              <a:rPr lang="zh-TW" altLang="en-US" sz="2800" dirty="0" smtClean="0">
                <a:latin typeface="標楷體" panose="03000509000000000000" pitchFamily="65" charset="-120"/>
                <a:ea typeface="標楷體" panose="03000509000000000000" pitchFamily="65" charset="-120"/>
              </a:rPr>
              <a:t> </a:t>
            </a:r>
            <a:endParaRPr lang="en-US" altLang="zh-TW" sz="2800" dirty="0">
              <a:latin typeface="標楷體" panose="03000509000000000000" pitchFamily="65" charset="-120"/>
              <a:ea typeface="標楷體" panose="03000509000000000000" pitchFamily="65" charset="-120"/>
            </a:endParaRPr>
          </a:p>
          <a:p>
            <a:pPr>
              <a:lnSpc>
                <a:spcPts val="4300"/>
              </a:lnSpc>
            </a:pPr>
            <a:r>
              <a:rPr lang="en-US" altLang="zh-TW" sz="2800" dirty="0" smtClean="0">
                <a:latin typeface="標楷體" panose="03000509000000000000" pitchFamily="65" charset="-120"/>
                <a:ea typeface="標楷體" panose="03000509000000000000" pitchFamily="65" charset="-120"/>
              </a:rPr>
              <a:t>Q</a:t>
            </a:r>
            <a:r>
              <a:rPr lang="zh-TW" altLang="en-US"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如果我</a:t>
            </a:r>
            <a:r>
              <a:rPr lang="zh-TW" altLang="en-US" sz="2800" dirty="0">
                <a:solidFill>
                  <a:srgbClr val="FF0000"/>
                </a:solidFill>
                <a:latin typeface="標楷體" panose="03000509000000000000" pitchFamily="65" charset="-120"/>
                <a:ea typeface="標楷體" panose="03000509000000000000" pitchFamily="65" charset="-120"/>
              </a:rPr>
              <a:t>自由運用額度</a:t>
            </a:r>
            <a:r>
              <a:rPr lang="zh-TW" altLang="en-US" sz="2800" dirty="0">
                <a:latin typeface="標楷體" panose="03000509000000000000" pitchFamily="65" charset="-120"/>
                <a:ea typeface="標楷體" panose="03000509000000000000" pitchFamily="65" charset="-120"/>
              </a:rPr>
              <a:t>刷超過</a:t>
            </a:r>
            <a:r>
              <a:rPr lang="en-US" altLang="zh-TW" sz="2800" dirty="0">
                <a:latin typeface="標楷體" panose="03000509000000000000" pitchFamily="65" charset="-120"/>
                <a:ea typeface="標楷體" panose="03000509000000000000" pitchFamily="65" charset="-120"/>
              </a:rPr>
              <a:t>8000?</a:t>
            </a:r>
            <a:r>
              <a:rPr lang="zh-TW" altLang="en-US" sz="2800" dirty="0">
                <a:latin typeface="標楷體" panose="03000509000000000000" pitchFamily="65" charset="-120"/>
                <a:ea typeface="標楷體" panose="03000509000000000000" pitchFamily="65" charset="-120"/>
              </a:rPr>
              <a:t> </a:t>
            </a:r>
            <a:endParaRPr lang="en-US" altLang="zh-TW" sz="2800" dirty="0">
              <a:latin typeface="標楷體" panose="03000509000000000000" pitchFamily="65" charset="-120"/>
              <a:ea typeface="標楷體" panose="03000509000000000000" pitchFamily="65" charset="-120"/>
            </a:endParaRPr>
          </a:p>
          <a:p>
            <a:pPr>
              <a:lnSpc>
                <a:spcPts val="4300"/>
              </a:lnSpc>
            </a:pPr>
            <a:r>
              <a:rPr lang="zh-TW" altLang="en-US" sz="2800" dirty="0">
                <a:latin typeface="標楷體" panose="03000509000000000000" pitchFamily="65" charset="-120"/>
                <a:ea typeface="標楷體" panose="03000509000000000000" pitchFamily="65" charset="-120"/>
              </a:rPr>
              <a:t>   自由運用額度刷超過</a:t>
            </a:r>
            <a:r>
              <a:rPr lang="en-US" altLang="zh-TW" sz="2800" dirty="0">
                <a:latin typeface="標楷體" panose="03000509000000000000" pitchFamily="65" charset="-120"/>
                <a:ea typeface="標楷體" panose="03000509000000000000" pitchFamily="65" charset="-120"/>
              </a:rPr>
              <a:t>8000</a:t>
            </a:r>
            <a:r>
              <a:rPr lang="zh-TW" altLang="en-US" sz="2800" dirty="0">
                <a:latin typeface="標楷體" panose="03000509000000000000" pitchFamily="65" charset="-120"/>
                <a:ea typeface="標楷體" panose="03000509000000000000" pitchFamily="65" charset="-120"/>
              </a:rPr>
              <a:t>時，超過部分不能核銷 </a:t>
            </a:r>
            <a:endParaRPr lang="en-US" altLang="zh-TW" sz="2800" dirty="0" smtClean="0">
              <a:latin typeface="標楷體" panose="03000509000000000000" pitchFamily="65" charset="-120"/>
              <a:ea typeface="標楷體" panose="03000509000000000000" pitchFamily="65" charset="-120"/>
            </a:endParaRPr>
          </a:p>
          <a:p>
            <a:pPr fontAlgn="base">
              <a:lnSpc>
                <a:spcPts val="4300"/>
              </a:lnSpc>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如自由運用額度</a:t>
            </a:r>
            <a:r>
              <a:rPr lang="zh-TW" altLang="en-US" sz="2800" dirty="0" smtClean="0">
                <a:latin typeface="標楷體" panose="03000509000000000000" pitchFamily="65" charset="-120"/>
                <a:ea typeface="標楷體" panose="03000509000000000000" pitchFamily="65" charset="-120"/>
              </a:rPr>
              <a:t>刷</a:t>
            </a:r>
            <a:r>
              <a:rPr lang="en-US" altLang="zh-TW" sz="2800" dirty="0" smtClean="0">
                <a:latin typeface="標楷體" panose="03000509000000000000" pitchFamily="65" charset="-120"/>
                <a:ea typeface="標楷體" panose="03000509000000000000" pitchFamily="65" charset="-120"/>
              </a:rPr>
              <a:t>9000</a:t>
            </a:r>
            <a:r>
              <a:rPr lang="zh-TW" altLang="en-US" sz="2800" dirty="0">
                <a:latin typeface="標楷體" panose="03000509000000000000" pitchFamily="65" charset="-120"/>
                <a:ea typeface="標楷體" panose="03000509000000000000" pitchFamily="65" charset="-120"/>
              </a:rPr>
              <a:t>元，超過的那</a:t>
            </a:r>
            <a:r>
              <a:rPr lang="en-US" altLang="zh-TW" sz="2800" dirty="0">
                <a:latin typeface="標楷體" panose="03000509000000000000" pitchFamily="65" charset="-120"/>
                <a:ea typeface="標楷體" panose="03000509000000000000" pitchFamily="65" charset="-120"/>
              </a:rPr>
              <a:t>1000</a:t>
            </a:r>
            <a:r>
              <a:rPr lang="zh-TW" altLang="en-US" sz="2800" dirty="0">
                <a:latin typeface="標楷體" panose="03000509000000000000" pitchFamily="65" charset="-120"/>
                <a:ea typeface="標楷體" panose="03000509000000000000" pitchFamily="65" charset="-120"/>
              </a:rPr>
              <a:t>元不能核銷，</a:t>
            </a:r>
            <a:r>
              <a:rPr lang="zh-TW" altLang="en-US" sz="2800" dirty="0" smtClean="0">
                <a:latin typeface="標楷體" panose="03000509000000000000" pitchFamily="65" charset="-120"/>
                <a:ea typeface="標楷體" panose="03000509000000000000" pitchFamily="65" charset="-120"/>
              </a:rPr>
              <a:t>觀光 </a:t>
            </a:r>
            <a:endParaRPr lang="en-US" altLang="zh-TW" sz="2800" dirty="0" smtClean="0">
              <a:latin typeface="標楷體" panose="03000509000000000000" pitchFamily="65" charset="-120"/>
              <a:ea typeface="標楷體" panose="03000509000000000000" pitchFamily="65" charset="-120"/>
            </a:endParaRPr>
          </a:p>
          <a:p>
            <a:pPr fontAlgn="base">
              <a:lnSpc>
                <a:spcPts val="4300"/>
              </a:lnSpc>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旅遊</a:t>
            </a:r>
            <a:r>
              <a:rPr lang="zh-TW" altLang="en-US" sz="2800" dirty="0">
                <a:latin typeface="標楷體" panose="03000509000000000000" pitchFamily="65" charset="-120"/>
                <a:ea typeface="標楷體" panose="03000509000000000000" pitchFamily="65" charset="-120"/>
              </a:rPr>
              <a:t>額度仍然剩</a:t>
            </a:r>
            <a:r>
              <a:rPr lang="en-US" altLang="zh-TW" sz="2800" dirty="0">
                <a:latin typeface="標楷體" panose="03000509000000000000" pitchFamily="65" charset="-120"/>
                <a:ea typeface="標楷體" panose="03000509000000000000" pitchFamily="65" charset="-120"/>
              </a:rPr>
              <a:t>8000)</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21850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28787" y="473869"/>
            <a:ext cx="8809037" cy="509588"/>
          </a:xfrm>
        </p:spPr>
        <p:txBody>
          <a:bodyPr>
            <a:normAutofit fontScale="90000"/>
          </a:bodyPr>
          <a:lstStyle/>
          <a:p>
            <a:r>
              <a:rPr lang="zh-TW" altLang="en-US" dirty="0">
                <a:latin typeface="標楷體" panose="03000509000000000000" pitchFamily="65" charset="-120"/>
                <a:ea typeface="標楷體" panose="03000509000000000000" pitchFamily="65" charset="-120"/>
              </a:rPr>
              <a:t>我有問題</a:t>
            </a:r>
          </a:p>
        </p:txBody>
      </p:sp>
      <p:sp>
        <p:nvSpPr>
          <p:cNvPr id="3" name="矩形 2"/>
          <p:cNvSpPr/>
          <p:nvPr/>
        </p:nvSpPr>
        <p:spPr>
          <a:xfrm>
            <a:off x="1179512" y="1157288"/>
            <a:ext cx="10372725" cy="3600986"/>
          </a:xfrm>
          <a:prstGeom prst="rect">
            <a:avLst/>
          </a:prstGeom>
        </p:spPr>
        <p:txBody>
          <a:bodyPr wrap="square">
            <a:spAutoFit/>
          </a:bodyPr>
          <a:lstStyle/>
          <a:p>
            <a:endParaRPr lang="zh-TW" altLang="en-US" sz="2800" dirty="0">
              <a:solidFill>
                <a:srgbClr val="000000"/>
              </a:solidFill>
              <a:latin typeface="Arial" panose="020B0604020202020204" pitchFamily="34" charset="0"/>
            </a:endParaRPr>
          </a:p>
          <a:p>
            <a:pPr>
              <a:lnSpc>
                <a:spcPts val="4000"/>
              </a:lnSpc>
            </a:pPr>
            <a:r>
              <a:rPr lang="en-US" altLang="zh-TW" sz="2400" dirty="0">
                <a:latin typeface="標楷體" panose="03000509000000000000" pitchFamily="65" charset="-120"/>
                <a:ea typeface="標楷體" panose="03000509000000000000" pitchFamily="65" charset="-120"/>
              </a:rPr>
              <a:t>Q</a:t>
            </a:r>
            <a:r>
              <a:rPr lang="zh-TW" altLang="en-US" sz="2400" dirty="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我假日可以核銷</a:t>
            </a:r>
            <a:r>
              <a:rPr lang="zh-TW" altLang="en-US" sz="2800" dirty="0">
                <a:latin typeface="標楷體" panose="03000509000000000000" pitchFamily="65" charset="-120"/>
                <a:ea typeface="標楷體" panose="03000509000000000000" pitchFamily="65" charset="-120"/>
              </a:rPr>
              <a:t>國旅</a:t>
            </a:r>
            <a:r>
              <a:rPr lang="zh-TW" altLang="en-US" sz="2800" dirty="0" smtClean="0">
                <a:latin typeface="標楷體" panose="03000509000000000000" pitchFamily="65" charset="-120"/>
                <a:ea typeface="標楷體" panose="03000509000000000000" pitchFamily="65" charset="-120"/>
              </a:rPr>
              <a:t>卡嗎？ </a:t>
            </a:r>
            <a:endParaRPr lang="zh-TW" altLang="en-US" sz="2800" dirty="0">
              <a:latin typeface="標楷體" panose="03000509000000000000" pitchFamily="65" charset="-120"/>
              <a:ea typeface="標楷體" panose="03000509000000000000" pitchFamily="65" charset="-120"/>
            </a:endParaRPr>
          </a:p>
          <a:p>
            <a:pPr>
              <a:lnSpc>
                <a:spcPts val="4000"/>
              </a:lnSpc>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例假日</a:t>
            </a:r>
            <a:r>
              <a:rPr lang="zh-TW" altLang="en-US" sz="2800" dirty="0">
                <a:latin typeface="標楷體" panose="03000509000000000000" pitchFamily="65" charset="-120"/>
                <a:ea typeface="標楷體" panose="03000509000000000000" pitchFamily="65" charset="-120"/>
              </a:rPr>
              <a:t>若想核銷</a:t>
            </a:r>
            <a:r>
              <a:rPr lang="zh-TW" altLang="en-US" sz="2800" dirty="0" smtClean="0">
                <a:latin typeface="標楷體" panose="03000509000000000000" pitchFamily="65" charset="-120"/>
                <a:ea typeface="標楷體" panose="03000509000000000000" pitchFamily="65" charset="-120"/>
              </a:rPr>
              <a:t>，在</a:t>
            </a:r>
            <a:r>
              <a:rPr lang="zh-TW" altLang="en-US" sz="2800" dirty="0">
                <a:latin typeface="標楷體" panose="03000509000000000000" pitchFamily="65" charset="-120"/>
                <a:ea typeface="標楷體" panose="03000509000000000000" pitchFamily="65" charset="-120"/>
              </a:rPr>
              <a:t>例假日的前一天或後</a:t>
            </a:r>
            <a:r>
              <a:rPr lang="zh-TW" altLang="en-US" sz="2800" dirty="0" smtClean="0">
                <a:latin typeface="標楷體" panose="03000509000000000000" pitchFamily="65" charset="-120"/>
                <a:ea typeface="標楷體" panose="03000509000000000000" pitchFamily="65" charset="-120"/>
              </a:rPr>
              <a:t>一天，必須</a:t>
            </a:r>
            <a:r>
              <a:rPr lang="zh-TW" altLang="en-US" sz="2800" dirty="0">
                <a:latin typeface="標楷體" panose="03000509000000000000" pitchFamily="65" charset="-120"/>
                <a:ea typeface="標楷體" panose="03000509000000000000" pitchFamily="65" charset="-120"/>
              </a:rPr>
              <a:t>有</a:t>
            </a:r>
            <a:r>
              <a:rPr lang="zh-TW" altLang="en-US" sz="2800" dirty="0" smtClean="0">
                <a:latin typeface="標楷體" panose="03000509000000000000" pitchFamily="65" charset="-120"/>
                <a:ea typeface="標楷體" panose="03000509000000000000" pitchFamily="65" charset="-120"/>
              </a:rPr>
              <a:t>休假</a:t>
            </a:r>
            <a:r>
              <a:rPr lang="zh-TW" altLang="en-US" sz="2800" dirty="0" smtClean="0">
                <a:solidFill>
                  <a:srgbClr val="FF0000"/>
                </a:solidFill>
                <a:latin typeface="標楷體" panose="03000509000000000000" pitchFamily="65" charset="-120"/>
                <a:ea typeface="標楷體" panose="03000509000000000000" pitchFamily="65" charset="-120"/>
              </a:rPr>
              <a:t>相</a:t>
            </a:r>
            <a:endParaRPr lang="en-US" altLang="zh-TW" sz="2800" dirty="0" smtClean="0">
              <a:solidFill>
                <a:srgbClr val="FF0000"/>
              </a:solidFill>
              <a:latin typeface="標楷體" panose="03000509000000000000" pitchFamily="65" charset="-120"/>
              <a:ea typeface="標楷體" panose="03000509000000000000" pitchFamily="65" charset="-120"/>
            </a:endParaRPr>
          </a:p>
          <a:p>
            <a:pPr>
              <a:lnSpc>
                <a:spcPts val="4000"/>
              </a:lnSpc>
            </a:pPr>
            <a:r>
              <a:rPr lang="zh-TW" altLang="en-US" sz="2800" dirty="0">
                <a:solidFill>
                  <a:srgbClr val="FF0000"/>
                </a:solidFill>
                <a:latin typeface="標楷體" panose="03000509000000000000" pitchFamily="65" charset="-120"/>
                <a:ea typeface="標楷體" panose="03000509000000000000" pitchFamily="65" charset="-120"/>
              </a:rPr>
              <a:t> </a:t>
            </a:r>
            <a:r>
              <a:rPr lang="zh-TW" altLang="en-US" sz="2800" dirty="0" smtClean="0">
                <a:solidFill>
                  <a:srgbClr val="FF0000"/>
                </a:solidFill>
                <a:latin typeface="標楷體" panose="03000509000000000000" pitchFamily="65" charset="-120"/>
                <a:ea typeface="標楷體" panose="03000509000000000000" pitchFamily="65" charset="-120"/>
              </a:rPr>
              <a:t>  連</a:t>
            </a:r>
            <a:r>
              <a:rPr lang="zh-TW" altLang="en-US"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且</a:t>
            </a:r>
            <a:r>
              <a:rPr lang="zh-TW" altLang="en-US" sz="2800" dirty="0" smtClean="0">
                <a:latin typeface="標楷體" panose="03000509000000000000" pitchFamily="65" charset="-120"/>
                <a:ea typeface="標楷體" panose="03000509000000000000" pitchFamily="65" charset="-120"/>
              </a:rPr>
              <a:t>於休假</a:t>
            </a:r>
            <a:r>
              <a:rPr lang="zh-TW" altLang="en-US" sz="2800" dirty="0">
                <a:latin typeface="標楷體" panose="03000509000000000000" pitchFamily="65" charset="-120"/>
                <a:ea typeface="標楷體" panose="03000509000000000000" pitchFamily="65" charset="-120"/>
              </a:rPr>
              <a:t>期間，</a:t>
            </a:r>
            <a:r>
              <a:rPr lang="zh-TW" altLang="en-US" sz="2800" dirty="0">
                <a:solidFill>
                  <a:srgbClr val="FF0000"/>
                </a:solidFill>
                <a:latin typeface="標楷體" panose="03000509000000000000" pitchFamily="65" charset="-120"/>
                <a:ea typeface="標楷體" panose="03000509000000000000" pitchFamily="65" charset="-120"/>
              </a:rPr>
              <a:t>任一日</a:t>
            </a:r>
            <a:r>
              <a:rPr lang="zh-TW" altLang="en-US" sz="2800" dirty="0">
                <a:latin typeface="標楷體" panose="03000509000000000000" pitchFamily="65" charset="-120"/>
                <a:ea typeface="標楷體" panose="03000509000000000000" pitchFamily="65" charset="-120"/>
              </a:rPr>
              <a:t>刷</a:t>
            </a:r>
            <a:r>
              <a:rPr lang="zh-TW" altLang="en-US" sz="2800" dirty="0" smtClean="0">
                <a:latin typeface="標楷體" panose="03000509000000000000" pitchFamily="65" charset="-120"/>
                <a:ea typeface="標楷體" panose="03000509000000000000" pitchFamily="65" charset="-120"/>
              </a:rPr>
              <a:t>一筆</a:t>
            </a:r>
            <a:r>
              <a:rPr lang="zh-TW" altLang="en-US" sz="2800" dirty="0">
                <a:latin typeface="標楷體" panose="03000509000000000000" pitchFamily="65" charset="-120"/>
                <a:ea typeface="標楷體" panose="03000509000000000000" pitchFamily="65" charset="-120"/>
              </a:rPr>
              <a:t>「旅行業、旅</a:t>
            </a:r>
            <a:r>
              <a:rPr lang="zh-TW" altLang="en-US" sz="2800" dirty="0" smtClean="0">
                <a:latin typeface="標楷體" panose="03000509000000000000" pitchFamily="65" charset="-120"/>
                <a:ea typeface="標楷體" panose="03000509000000000000" pitchFamily="65" charset="-120"/>
              </a:rPr>
              <a:t>宿業或觀光遊</a:t>
            </a:r>
            <a:endParaRPr lang="en-US" altLang="zh-TW" sz="2800" dirty="0" smtClean="0">
              <a:latin typeface="標楷體" panose="03000509000000000000" pitchFamily="65" charset="-120"/>
              <a:ea typeface="標楷體" panose="03000509000000000000" pitchFamily="65" charset="-120"/>
            </a:endParaRPr>
          </a:p>
          <a:p>
            <a:pPr>
              <a:lnSpc>
                <a:spcPts val="4000"/>
              </a:lnSpc>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樂業」。 </a:t>
            </a:r>
          </a:p>
          <a:p>
            <a:pPr>
              <a:lnSpc>
                <a:spcPts val="4000"/>
              </a:lnSpc>
            </a:pPr>
            <a:r>
              <a:rPr lang="en-US" altLang="zh-TW" sz="2800" dirty="0" smtClean="0">
                <a:latin typeface="標楷體" panose="03000509000000000000" pitchFamily="65" charset="-120"/>
                <a:ea typeface="標楷體" panose="03000509000000000000" pitchFamily="65" charset="-120"/>
              </a:rPr>
              <a:t>Q</a:t>
            </a:r>
            <a:r>
              <a:rPr lang="zh-TW" altLang="en-US" sz="2800" dirty="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觀光</a:t>
            </a:r>
            <a:r>
              <a:rPr lang="zh-TW" altLang="en-US" sz="2800" dirty="0">
                <a:latin typeface="標楷體" panose="03000509000000000000" pitchFamily="65" charset="-120"/>
                <a:ea typeface="標楷體" panose="03000509000000000000" pitchFamily="65" charset="-120"/>
              </a:rPr>
              <a:t>旅遊</a:t>
            </a:r>
            <a:r>
              <a:rPr lang="zh-TW" altLang="en-US" sz="2800" dirty="0" smtClean="0">
                <a:latin typeface="標楷體" panose="03000509000000000000" pitchFamily="65" charset="-120"/>
                <a:ea typeface="標楷體" panose="03000509000000000000" pitchFamily="65" charset="-120"/>
              </a:rPr>
              <a:t>額度</a:t>
            </a:r>
            <a:r>
              <a:rPr lang="zh-TW" altLang="en-US" sz="2800" dirty="0">
                <a:latin typeface="標楷體" panose="03000509000000000000" pitchFamily="65" charset="-120"/>
                <a:ea typeface="標楷體" panose="03000509000000000000" pitchFamily="65" charset="-120"/>
              </a:rPr>
              <a:t>要如何核銷</a:t>
            </a:r>
            <a:r>
              <a:rPr lang="zh-TW" altLang="en-US" sz="2800" dirty="0" smtClean="0">
                <a:latin typeface="標楷體" panose="03000509000000000000" pitchFamily="65" charset="-120"/>
                <a:ea typeface="標楷體" panose="03000509000000000000" pitchFamily="65" charset="-120"/>
              </a:rPr>
              <a:t>？ </a:t>
            </a:r>
            <a:endParaRPr lang="zh-TW" altLang="en-US" sz="2800" dirty="0">
              <a:latin typeface="標楷體" panose="03000509000000000000" pitchFamily="65" charset="-120"/>
              <a:ea typeface="標楷體" panose="03000509000000000000" pitchFamily="65" charset="-120"/>
            </a:endParaRPr>
          </a:p>
          <a:p>
            <a:pPr>
              <a:lnSpc>
                <a:spcPts val="4000"/>
              </a:lnSpc>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只能刷「</a:t>
            </a:r>
            <a:r>
              <a:rPr lang="zh-TW" altLang="en-US" sz="2800" dirty="0">
                <a:latin typeface="標楷體" panose="03000509000000000000" pitchFamily="65" charset="-120"/>
                <a:ea typeface="標楷體" panose="03000509000000000000" pitchFamily="65" charset="-120"/>
              </a:rPr>
              <a:t>旅遊業、旅宿業、觀光遊樂業或</a:t>
            </a:r>
            <a:r>
              <a:rPr lang="zh-TW" altLang="en-US" sz="2800" b="1" dirty="0">
                <a:latin typeface="標楷體" panose="03000509000000000000" pitchFamily="65" charset="-120"/>
                <a:ea typeface="標楷體" panose="03000509000000000000" pitchFamily="65" charset="-120"/>
              </a:rPr>
              <a:t>交通</a:t>
            </a:r>
            <a:r>
              <a:rPr lang="zh-TW" altLang="en-US" sz="2800" b="1" dirty="0" smtClean="0">
                <a:latin typeface="標楷體" panose="03000509000000000000" pitchFamily="65" charset="-120"/>
                <a:ea typeface="標楷體" panose="03000509000000000000" pitchFamily="65" charset="-120"/>
              </a:rPr>
              <a:t>運輸業</a:t>
            </a:r>
            <a:r>
              <a:rPr lang="zh-TW" altLang="en-US" sz="2800" dirty="0">
                <a:latin typeface="標楷體" panose="03000509000000000000" pitchFamily="65" charset="-120"/>
                <a:ea typeface="標楷體" panose="03000509000000000000" pitchFamily="65" charset="-120"/>
              </a:rPr>
              <a:t>」</a:t>
            </a:r>
            <a:r>
              <a:rPr lang="zh-TW" altLang="en-US" sz="2800" dirty="0" smtClean="0">
                <a:latin typeface="微軟正黑體" panose="020B0604030504040204" pitchFamily="34" charset="-120"/>
                <a:ea typeface="微軟正黑體" panose="020B0604030504040204" pitchFamily="34" charset="-120"/>
              </a:rPr>
              <a:t>。</a:t>
            </a:r>
            <a:endParaRPr lang="en-US" altLang="zh-TW" sz="2800" dirty="0">
              <a:latin typeface="微軟正黑體" panose="020B0604030504040204" pitchFamily="34" charset="-120"/>
              <a:ea typeface="微軟正黑體" panose="020B0604030504040204" pitchFamily="34" charset="-120"/>
            </a:endParaRPr>
          </a:p>
        </p:txBody>
      </p:sp>
      <p:sp>
        <p:nvSpPr>
          <p:cNvPr id="5" name="心形 4"/>
          <p:cNvSpPr/>
          <p:nvPr/>
        </p:nvSpPr>
        <p:spPr>
          <a:xfrm>
            <a:off x="1179512" y="473869"/>
            <a:ext cx="549275" cy="478628"/>
          </a:xfrm>
          <a:prstGeom prst="hear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58795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5963" y="304800"/>
            <a:ext cx="9594850" cy="723900"/>
          </a:xfrm>
        </p:spPr>
        <p:txBody>
          <a:bodyPr/>
          <a:lstStyle/>
          <a:p>
            <a:r>
              <a:rPr lang="zh-TW" altLang="en-US" dirty="0" smtClean="0">
                <a:latin typeface="標楷體" panose="03000509000000000000" pitchFamily="65" charset="-120"/>
                <a:ea typeface="標楷體" panose="03000509000000000000" pitchFamily="65" charset="-120"/>
              </a:rPr>
              <a:t>我有問題</a:t>
            </a:r>
            <a:endParaRPr lang="zh-TW" altLang="en-US" dirty="0">
              <a:latin typeface="標楷體" panose="03000509000000000000" pitchFamily="65" charset="-120"/>
              <a:ea typeface="標楷體" panose="03000509000000000000" pitchFamily="65" charset="-120"/>
            </a:endParaRPr>
          </a:p>
        </p:txBody>
      </p:sp>
      <p:sp>
        <p:nvSpPr>
          <p:cNvPr id="3" name="矩形 2"/>
          <p:cNvSpPr/>
          <p:nvPr/>
        </p:nvSpPr>
        <p:spPr>
          <a:xfrm>
            <a:off x="1304925" y="1028700"/>
            <a:ext cx="9996488" cy="3785652"/>
          </a:xfrm>
          <a:prstGeom prst="rect">
            <a:avLst/>
          </a:prstGeom>
        </p:spPr>
        <p:txBody>
          <a:bodyPr wrap="square">
            <a:spAutoFit/>
          </a:bodyPr>
          <a:lstStyle/>
          <a:p>
            <a:endParaRPr lang="zh-TW" altLang="en-US" sz="1000" dirty="0">
              <a:solidFill>
                <a:srgbClr val="000000"/>
              </a:solidFill>
              <a:latin typeface="微軟正黑體" panose="020B0604030504040204" pitchFamily="34" charset="-120"/>
              <a:ea typeface="微軟正黑體" panose="020B0604030504040204" pitchFamily="34" charset="-120"/>
            </a:endParaRPr>
          </a:p>
          <a:p>
            <a:endParaRPr lang="zh-TW" altLang="en-US" sz="1000" dirty="0">
              <a:latin typeface="微軟正黑體" panose="020B0604030504040204" pitchFamily="34" charset="-120"/>
              <a:ea typeface="微軟正黑體" panose="020B0604030504040204" pitchFamily="34" charset="-120"/>
            </a:endParaRPr>
          </a:p>
          <a:p>
            <a:pPr>
              <a:lnSpc>
                <a:spcPts val="4400"/>
              </a:lnSpc>
            </a:pPr>
            <a:r>
              <a:rPr lang="en-US" altLang="zh-TW" sz="2800" dirty="0">
                <a:latin typeface="標楷體" panose="03000509000000000000" pitchFamily="65" charset="-120"/>
                <a:ea typeface="標楷體" panose="03000509000000000000" pitchFamily="65" charset="-120"/>
              </a:rPr>
              <a:t>Q</a:t>
            </a:r>
            <a:r>
              <a:rPr lang="zh-TW" altLang="en-US" sz="2800" dirty="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休假</a:t>
            </a:r>
            <a:r>
              <a:rPr lang="zh-TW" altLang="en-US" sz="2800" dirty="0">
                <a:latin typeface="標楷體" panose="03000509000000000000" pitchFamily="65" charset="-120"/>
                <a:ea typeface="標楷體" panose="03000509000000000000" pitchFamily="65" charset="-120"/>
              </a:rPr>
              <a:t>期間</a:t>
            </a:r>
            <a:r>
              <a:rPr lang="zh-TW" altLang="en-US" sz="2800" dirty="0" smtClean="0">
                <a:latin typeface="標楷體" panose="03000509000000000000" pitchFamily="65" charset="-120"/>
                <a:ea typeface="標楷體" panose="03000509000000000000" pitchFamily="65" charset="-120"/>
              </a:rPr>
              <a:t>前、後</a:t>
            </a:r>
            <a:r>
              <a:rPr lang="zh-TW" altLang="en-US" sz="2800" dirty="0">
                <a:latin typeface="標楷體" panose="03000509000000000000" pitchFamily="65" charset="-120"/>
                <a:ea typeface="標楷體" panose="03000509000000000000" pitchFamily="65" charset="-120"/>
              </a:rPr>
              <a:t>一日之</a:t>
            </a:r>
            <a:r>
              <a:rPr lang="zh-TW" altLang="en-US" sz="2800" b="1" dirty="0">
                <a:solidFill>
                  <a:srgbClr val="FF0000"/>
                </a:solidFill>
                <a:latin typeface="標楷體" panose="03000509000000000000" pitchFamily="65" charset="-120"/>
                <a:ea typeface="標楷體" panose="03000509000000000000" pitchFamily="65" charset="-120"/>
              </a:rPr>
              <a:t>加油站業</a:t>
            </a:r>
            <a:r>
              <a:rPr lang="zh-TW" altLang="en-US" sz="2800" b="1" dirty="0">
                <a:latin typeface="標楷體" panose="03000509000000000000" pitchFamily="65" charset="-120"/>
                <a:ea typeface="標楷體" panose="03000509000000000000" pitchFamily="65" charset="-120"/>
              </a:rPr>
              <a:t>及</a:t>
            </a:r>
            <a:r>
              <a:rPr lang="zh-TW" altLang="en-US" sz="2800" b="1" dirty="0">
                <a:solidFill>
                  <a:srgbClr val="FF0000"/>
                </a:solidFill>
                <a:latin typeface="標楷體" panose="03000509000000000000" pitchFamily="65" charset="-120"/>
                <a:ea typeface="標楷體" panose="03000509000000000000" pitchFamily="65" charset="-120"/>
              </a:rPr>
              <a:t>交通運輸業</a:t>
            </a:r>
            <a:r>
              <a:rPr lang="zh-TW" altLang="en-US" sz="2800" dirty="0">
                <a:latin typeface="標楷體" panose="03000509000000000000" pitchFamily="65" charset="-120"/>
                <a:ea typeface="標楷體" panose="03000509000000000000" pitchFamily="65" charset="-120"/>
              </a:rPr>
              <a:t>核銷規定？ </a:t>
            </a:r>
          </a:p>
          <a:p>
            <a:pPr marL="457200" indent="-457200">
              <a:lnSpc>
                <a:spcPts val="4400"/>
              </a:lnSpc>
              <a:buFont typeface="Wingdings" panose="05000000000000000000" pitchFamily="2" charset="2"/>
              <a:buAutoNum type="circleNumWdWhitePlain"/>
            </a:pPr>
            <a:r>
              <a:rPr lang="zh-TW" altLang="en-US" sz="2800" dirty="0" smtClean="0">
                <a:latin typeface="標楷體" panose="03000509000000000000" pitchFamily="65" charset="-120"/>
                <a:ea typeface="標楷體" panose="03000509000000000000" pitchFamily="65" charset="-120"/>
              </a:rPr>
              <a:t>休假期間有任</a:t>
            </a:r>
            <a:r>
              <a:rPr lang="zh-TW" altLang="en-US" sz="2800" dirty="0">
                <a:latin typeface="標楷體" panose="03000509000000000000" pitchFamily="65" charset="-120"/>
                <a:ea typeface="標楷體" panose="03000509000000000000" pitchFamily="65" charset="-120"/>
              </a:rPr>
              <a:t>一筆旅行、旅宿或觀光遊樂業之消費</a:t>
            </a:r>
            <a:r>
              <a:rPr lang="zh-TW" altLang="en-US" sz="2800" dirty="0" smtClean="0">
                <a:latin typeface="標楷體" panose="03000509000000000000" pitchFamily="65" charset="-120"/>
                <a:ea typeface="標楷體" panose="03000509000000000000" pitchFamily="65" charset="-120"/>
              </a:rPr>
              <a:t>，</a:t>
            </a:r>
            <a:r>
              <a:rPr lang="zh-TW" altLang="en-US" sz="2800" u="sng" dirty="0" smtClean="0">
                <a:solidFill>
                  <a:srgbClr val="FF0000"/>
                </a:solidFill>
                <a:latin typeface="標楷體" panose="03000509000000000000" pitchFamily="65" charset="-120"/>
                <a:ea typeface="標楷體" panose="03000509000000000000" pitchFamily="65" charset="-120"/>
              </a:rPr>
              <a:t>可以</a:t>
            </a:r>
            <a:r>
              <a:rPr lang="zh-TW" altLang="en-US" sz="2800" dirty="0" smtClean="0">
                <a:solidFill>
                  <a:srgbClr val="FF0000"/>
                </a:solidFill>
                <a:latin typeface="標楷體" panose="03000509000000000000" pitchFamily="65" charset="-120"/>
                <a:ea typeface="標楷體" panose="03000509000000000000" pitchFamily="65" charset="-120"/>
              </a:rPr>
              <a:t>核銷休假期間、以及前</a:t>
            </a:r>
            <a:r>
              <a:rPr lang="zh-TW" altLang="en-US" sz="2800" dirty="0">
                <a:solidFill>
                  <a:srgbClr val="FF0000"/>
                </a:solidFill>
                <a:latin typeface="標楷體" panose="03000509000000000000" pitchFamily="65" charset="-120"/>
                <a:ea typeface="標楷體" panose="03000509000000000000" pitchFamily="65" charset="-120"/>
              </a:rPr>
              <a:t>、後一日</a:t>
            </a:r>
            <a:r>
              <a:rPr lang="zh-TW" altLang="en-US" sz="2800" dirty="0">
                <a:latin typeface="標楷體" panose="03000509000000000000" pitchFamily="65" charset="-120"/>
                <a:ea typeface="標楷體" panose="03000509000000000000" pitchFamily="65" charset="-120"/>
              </a:rPr>
              <a:t>之加油及交通</a:t>
            </a:r>
            <a:r>
              <a:rPr lang="zh-TW" altLang="en-US" sz="2800" dirty="0" smtClean="0">
                <a:latin typeface="標楷體" panose="03000509000000000000" pitchFamily="65" charset="-120"/>
                <a:ea typeface="標楷體" panose="03000509000000000000" pitchFamily="65" charset="-120"/>
              </a:rPr>
              <a:t>費用。 </a:t>
            </a:r>
            <a:endParaRPr lang="en-US" altLang="zh-TW" sz="2800" dirty="0" smtClean="0">
              <a:latin typeface="標楷體" panose="03000509000000000000" pitchFamily="65" charset="-120"/>
              <a:ea typeface="標楷體" panose="03000509000000000000" pitchFamily="65" charset="-120"/>
            </a:endParaRPr>
          </a:p>
          <a:p>
            <a:pPr marL="457200" indent="-457200">
              <a:lnSpc>
                <a:spcPts val="4400"/>
              </a:lnSpc>
              <a:buFont typeface="Wingdings" panose="05000000000000000000" pitchFamily="2" charset="2"/>
              <a:buAutoNum type="circleNumWdWhitePlain"/>
            </a:pPr>
            <a:r>
              <a:rPr lang="zh-TW" altLang="en-US" sz="2800" dirty="0" smtClean="0">
                <a:latin typeface="標楷體" panose="03000509000000000000" pitchFamily="65" charset="-120"/>
                <a:ea typeface="標楷體" panose="03000509000000000000" pitchFamily="65" charset="-120"/>
              </a:rPr>
              <a:t>休假</a:t>
            </a:r>
            <a:r>
              <a:rPr lang="zh-TW" altLang="en-US" sz="2800" dirty="0">
                <a:latin typeface="標楷體" panose="03000509000000000000" pitchFamily="65" charset="-120"/>
                <a:ea typeface="標楷體" panose="03000509000000000000" pitchFamily="65" charset="-120"/>
              </a:rPr>
              <a:t>期間如果</a:t>
            </a:r>
            <a:r>
              <a:rPr lang="zh-TW" altLang="en-US" sz="2800" dirty="0" smtClean="0">
                <a:latin typeface="標楷體" panose="03000509000000000000" pitchFamily="65" charset="-120"/>
                <a:ea typeface="標楷體" panose="03000509000000000000" pitchFamily="65" charset="-120"/>
              </a:rPr>
              <a:t>沒有任何一</a:t>
            </a:r>
            <a:r>
              <a:rPr lang="zh-TW" altLang="en-US" sz="2800" dirty="0">
                <a:latin typeface="標楷體" panose="03000509000000000000" pitchFamily="65" charset="-120"/>
                <a:ea typeface="標楷體" panose="03000509000000000000" pitchFamily="65" charset="-120"/>
              </a:rPr>
              <a:t>筆旅行、旅宿或觀光遊樂業之消費，而只有交通運輸業或加油站業之消費</a:t>
            </a:r>
            <a:r>
              <a:rPr lang="zh-TW" altLang="en-US" sz="2800" dirty="0" smtClean="0">
                <a:latin typeface="標楷體" panose="03000509000000000000" pitchFamily="65" charset="-120"/>
                <a:ea typeface="標楷體" panose="03000509000000000000" pitchFamily="65" charset="-120"/>
              </a:rPr>
              <a:t>，只</a:t>
            </a:r>
            <a:r>
              <a:rPr lang="zh-TW" altLang="en-US" sz="2800" dirty="0">
                <a:latin typeface="標楷體" panose="03000509000000000000" pitchFamily="65" charset="-120"/>
                <a:ea typeface="標楷體" panose="03000509000000000000" pitchFamily="65" charset="-120"/>
              </a:rPr>
              <a:t>能核銷休假</a:t>
            </a:r>
            <a:r>
              <a:rPr lang="zh-TW" altLang="en-US" sz="2800" dirty="0">
                <a:solidFill>
                  <a:srgbClr val="FF0000"/>
                </a:solidFill>
                <a:latin typeface="標楷體" panose="03000509000000000000" pitchFamily="65" charset="-120"/>
                <a:ea typeface="標楷體" panose="03000509000000000000" pitchFamily="65" charset="-120"/>
              </a:rPr>
              <a:t>當日</a:t>
            </a:r>
            <a:r>
              <a:rPr lang="zh-TW" altLang="en-US" sz="2800" dirty="0">
                <a:latin typeface="標楷體" panose="03000509000000000000" pitchFamily="65" charset="-120"/>
                <a:ea typeface="標楷體" panose="03000509000000000000" pitchFamily="65" charset="-120"/>
              </a:rPr>
              <a:t>之國</a:t>
            </a:r>
            <a:r>
              <a:rPr lang="zh-TW" altLang="en-US" sz="2800" dirty="0" smtClean="0">
                <a:latin typeface="標楷體" panose="03000509000000000000" pitchFamily="65" charset="-120"/>
                <a:ea typeface="標楷體" panose="03000509000000000000" pitchFamily="65" charset="-120"/>
              </a:rPr>
              <a:t>旅卡消費</a:t>
            </a:r>
            <a:r>
              <a:rPr lang="zh-TW" altLang="en-US" sz="2800" dirty="0">
                <a:latin typeface="標楷體" panose="03000509000000000000" pitchFamily="65" charset="-120"/>
                <a:ea typeface="標楷體" panose="03000509000000000000" pitchFamily="65" charset="-120"/>
              </a:rPr>
              <a:t>，及休假前後一日之加油站業、交通運輸業而已。 </a:t>
            </a:r>
          </a:p>
        </p:txBody>
      </p:sp>
      <p:sp>
        <p:nvSpPr>
          <p:cNvPr id="4" name="心形 3"/>
          <p:cNvSpPr/>
          <p:nvPr/>
        </p:nvSpPr>
        <p:spPr>
          <a:xfrm>
            <a:off x="1304925" y="427436"/>
            <a:ext cx="549275" cy="478628"/>
          </a:xfrm>
          <a:prstGeom prst="hear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15957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65351" y="411957"/>
            <a:ext cx="9372600" cy="666750"/>
          </a:xfrm>
        </p:spPr>
        <p:txBody>
          <a:bodyPr/>
          <a:lstStyle/>
          <a:p>
            <a:r>
              <a:rPr lang="zh-TW" altLang="en-US" dirty="0">
                <a:latin typeface="標楷體" panose="03000509000000000000" pitchFamily="65" charset="-120"/>
                <a:ea typeface="標楷體" panose="03000509000000000000" pitchFamily="65" charset="-120"/>
              </a:rPr>
              <a:t>我有問題</a:t>
            </a:r>
          </a:p>
        </p:txBody>
      </p:sp>
      <p:sp>
        <p:nvSpPr>
          <p:cNvPr id="3" name="心形 2"/>
          <p:cNvSpPr/>
          <p:nvPr/>
        </p:nvSpPr>
        <p:spPr>
          <a:xfrm>
            <a:off x="1462088" y="492922"/>
            <a:ext cx="549275" cy="478628"/>
          </a:xfrm>
          <a:prstGeom prst="hear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1014413" y="1185863"/>
            <a:ext cx="10201275" cy="3970318"/>
          </a:xfrm>
          <a:prstGeom prst="rect">
            <a:avLst/>
          </a:prstGeom>
        </p:spPr>
        <p:txBody>
          <a:bodyPr wrap="square">
            <a:spAutoFit/>
          </a:bodyPr>
          <a:lstStyle/>
          <a:p>
            <a:r>
              <a:rPr lang="en-US" altLang="zh-TW" sz="2800" dirty="0">
                <a:latin typeface="標楷體" panose="03000509000000000000" pitchFamily="65" charset="-120"/>
                <a:ea typeface="標楷體" panose="03000509000000000000" pitchFamily="65" charset="-120"/>
              </a:rPr>
              <a:t>Q</a:t>
            </a:r>
            <a:r>
              <a:rPr lang="zh-TW" altLang="en-US" sz="2800" dirty="0" smtClean="0">
                <a:latin typeface="標楷體" panose="03000509000000000000" pitchFamily="65" charset="-120"/>
                <a:ea typeface="標楷體" panose="03000509000000000000" pitchFamily="65" charset="-120"/>
              </a:rPr>
              <a:t>：還沒到休假日，我</a:t>
            </a:r>
            <a:r>
              <a:rPr lang="zh-TW" altLang="en-US" sz="2800" dirty="0" smtClean="0">
                <a:latin typeface="標楷體" panose="03000509000000000000" pitchFamily="65" charset="-120"/>
                <a:ea typeface="標楷體" panose="03000509000000000000" pitchFamily="65" charset="-120"/>
              </a:rPr>
              <a:t>可以先</a:t>
            </a:r>
            <a:r>
              <a:rPr lang="zh-TW" altLang="en-US" sz="2800" dirty="0" smtClean="0">
                <a:solidFill>
                  <a:srgbClr val="FF0000"/>
                </a:solidFill>
                <a:latin typeface="標楷體" panose="03000509000000000000" pitchFamily="65" charset="-120"/>
                <a:ea typeface="標楷體" panose="03000509000000000000" pitchFamily="65" charset="-120"/>
              </a:rPr>
              <a:t>預購行程或預購交通票</a:t>
            </a:r>
            <a:r>
              <a:rPr lang="zh-TW" altLang="en-US" sz="2800" dirty="0" smtClean="0">
                <a:latin typeface="標楷體" panose="03000509000000000000" pitchFamily="65" charset="-120"/>
                <a:ea typeface="標楷體" panose="03000509000000000000" pitchFamily="65" charset="-120"/>
              </a:rPr>
              <a:t>嗎</a:t>
            </a:r>
            <a:endParaRPr lang="en-US" altLang="zh-TW" sz="2800" dirty="0">
              <a:latin typeface="標楷體" panose="03000509000000000000" pitchFamily="65" charset="-120"/>
              <a:ea typeface="標楷體" panose="03000509000000000000" pitchFamily="65" charset="-120"/>
            </a:endParaRPr>
          </a:p>
          <a:p>
            <a:pPr marL="432000"/>
            <a:r>
              <a:rPr lang="zh-TW" altLang="en-US" sz="2800" dirty="0" smtClean="0">
                <a:solidFill>
                  <a:srgbClr val="FF0000"/>
                </a:solidFill>
                <a:latin typeface="標楷體" panose="03000509000000000000" pitchFamily="65" charset="-120"/>
                <a:ea typeface="標楷體" panose="03000509000000000000" pitchFamily="65" charset="-120"/>
              </a:rPr>
              <a:t>可以</a:t>
            </a:r>
            <a:r>
              <a:rPr lang="zh-TW" altLang="en-US"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刷卡</a:t>
            </a:r>
            <a:r>
              <a:rPr lang="zh-TW" altLang="zh-TW" sz="2800" dirty="0">
                <a:latin typeface="標楷體" panose="03000509000000000000" pitchFamily="65" charset="-120"/>
                <a:ea typeface="標楷體" panose="03000509000000000000" pitchFamily="65" charset="-120"/>
              </a:rPr>
              <a:t>日期</a:t>
            </a:r>
            <a:r>
              <a:rPr lang="zh-TW" altLang="en-US" sz="2800" dirty="0">
                <a:latin typeface="標楷體" panose="03000509000000000000" pitchFamily="65" charset="-120"/>
                <a:ea typeface="標楷體" panose="03000509000000000000" pitchFamily="65" charset="-120"/>
              </a:rPr>
              <a:t>雖</a:t>
            </a:r>
            <a:r>
              <a:rPr lang="zh-TW" altLang="zh-TW" sz="2800" dirty="0">
                <a:latin typeface="標楷體" panose="03000509000000000000" pitchFamily="65" charset="-120"/>
                <a:ea typeface="標楷體" panose="03000509000000000000" pitchFamily="65" charset="-120"/>
              </a:rPr>
              <a:t>與實際消費日期不同</a:t>
            </a:r>
            <a:r>
              <a:rPr lang="zh-TW"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只要</a:t>
            </a:r>
            <a:r>
              <a:rPr lang="zh-TW" altLang="zh-TW" sz="2800" dirty="0" smtClean="0">
                <a:latin typeface="標楷體" panose="03000509000000000000" pitchFamily="65" charset="-120"/>
                <a:ea typeface="標楷體" panose="03000509000000000000" pitchFamily="65" charset="-120"/>
              </a:rPr>
              <a:t>經</a:t>
            </a:r>
            <a:r>
              <a:rPr lang="zh-TW" altLang="zh-TW" sz="2800" dirty="0">
                <a:latin typeface="標楷體" panose="03000509000000000000" pitchFamily="65" charset="-120"/>
                <a:ea typeface="標楷體" panose="03000509000000000000" pitchFamily="65" charset="-120"/>
              </a:rPr>
              <a:t>檢核系統比對特約商店鍵入之</a:t>
            </a:r>
            <a:r>
              <a:rPr lang="zh-TW" altLang="zh-TW" sz="2800" dirty="0" smtClean="0">
                <a:latin typeface="標楷體" panose="03000509000000000000" pitchFamily="65" charset="-120"/>
                <a:ea typeface="標楷體" panose="03000509000000000000" pitchFamily="65" charset="-120"/>
              </a:rPr>
              <a:t>資料</a:t>
            </a:r>
            <a:r>
              <a:rPr lang="zh-TW" altLang="en-US"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如</a:t>
            </a:r>
            <a:r>
              <a:rPr lang="zh-TW" altLang="en-US" sz="2800" dirty="0" smtClean="0">
                <a:latin typeface="標楷體" panose="03000509000000000000" pitchFamily="65" charset="-120"/>
                <a:ea typeface="標楷體" panose="03000509000000000000" pitchFamily="65" charset="-120"/>
              </a:rPr>
              <a:t>果</a:t>
            </a:r>
            <a:r>
              <a:rPr lang="zh-TW" altLang="zh-TW" sz="2800" dirty="0" smtClean="0">
                <a:latin typeface="標楷體" panose="03000509000000000000" pitchFamily="65" charset="-120"/>
                <a:ea typeface="標楷體" panose="03000509000000000000" pitchFamily="65" charset="-120"/>
              </a:rPr>
              <a:t>符合</a:t>
            </a:r>
            <a:r>
              <a:rPr lang="zh-TW" altLang="zh-TW" sz="2800" dirty="0">
                <a:latin typeface="標楷體" panose="03000509000000000000" pitchFamily="65" charset="-120"/>
                <a:ea typeface="標楷體" panose="03000509000000000000" pitchFamily="65" charset="-120"/>
              </a:rPr>
              <a:t>於休假期間或與休假期間相連假日之連續期間以國民旅遊卡在特約商店刷卡消費等條件，該筆預購型交易，</a:t>
            </a:r>
            <a:r>
              <a:rPr lang="zh-TW" altLang="en-US" sz="2800" dirty="0">
                <a:latin typeface="標楷體" panose="03000509000000000000" pitchFamily="65" charset="-120"/>
                <a:ea typeface="標楷體" panose="03000509000000000000" pitchFamily="65" charset="-120"/>
              </a:rPr>
              <a:t>一樣可以核銷</a:t>
            </a:r>
            <a:r>
              <a:rPr lang="zh-TW" altLang="en-US" sz="2800" dirty="0" smtClean="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marL="432000"/>
            <a:endParaRPr lang="en-US" altLang="zh-TW" sz="2800" dirty="0">
              <a:latin typeface="標楷體" panose="03000509000000000000" pitchFamily="65" charset="-120"/>
              <a:ea typeface="標楷體" panose="03000509000000000000" pitchFamily="65" charset="-120"/>
            </a:endParaRPr>
          </a:p>
          <a:p>
            <a:pPr marL="432000"/>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如果不放心，向旅行社購買行程時，提醒旅行社你要刷國旅卡；購買台鐵、高鐵票券網路訂票時，也請勾選預購型交易。</a:t>
            </a:r>
            <a:r>
              <a:rPr lang="en-US" altLang="zh-TW" sz="2800" dirty="0" smtClean="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38795492"/>
      </p:ext>
    </p:extLst>
  </p:cSld>
  <p:clrMapOvr>
    <a:masterClrMapping/>
  </p:clrMapOvr>
</p:sld>
</file>

<file path=ppt/theme/theme1.xml><?xml version="1.0" encoding="utf-8"?>
<a:theme xmlns:a="http://schemas.openxmlformats.org/drawingml/2006/main" name="兒童遊樂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239_TF03461883.potx" id="{3695179C-43BF-4D9E-8864-ABA95A1F4787}" vid="{287F8A78-20E1-4B79-BD19-FA60BDB2072A}"/>
    </a:ext>
  </a:extLst>
</a:theme>
</file>

<file path=ppt/theme/theme2.xml><?xml version="1.0" encoding="utf-8"?>
<a:theme xmlns:a="http://schemas.openxmlformats.org/drawingml/2006/main" name="Office 佈景主題">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兒童遊樂教育簡報設計 (卡通插畫，寬螢幕)</Template>
  <TotalTime>176</TotalTime>
  <Words>1203</Words>
  <Application>Microsoft Office PowerPoint</Application>
  <PresentationFormat>寬螢幕</PresentationFormat>
  <Paragraphs>105</Paragraphs>
  <Slides>17</Slides>
  <Notes>2</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17</vt:i4>
      </vt:variant>
    </vt:vector>
  </HeadingPairs>
  <TitlesOfParts>
    <vt:vector size="25" baseType="lpstr">
      <vt:lpstr>Salesforce Sans</vt:lpstr>
      <vt:lpstr>微軟正黑體</vt:lpstr>
      <vt:lpstr>標楷體</vt:lpstr>
      <vt:lpstr>Arial</vt:lpstr>
      <vt:lpstr>Euphemia</vt:lpstr>
      <vt:lpstr>Wingdings</vt:lpstr>
      <vt:lpstr>Wingdings 2</vt:lpstr>
      <vt:lpstr>兒童遊樂 16X9</vt:lpstr>
      <vt:lpstr>  106學年度起 教師國旅卡刷卡教學</vt:lpstr>
      <vt:lpstr>國旅卡制度自106年起的變革 </vt:lpstr>
      <vt:lpstr>什麼算觀光旅遊額度？</vt:lpstr>
      <vt:lpstr>我有問題</vt:lpstr>
      <vt:lpstr>      我有問題</vt:lpstr>
      <vt:lpstr>我有問題</vt:lpstr>
      <vt:lpstr>我有問題</vt:lpstr>
      <vt:lpstr>我有問題</vt:lpstr>
      <vt:lpstr>我有問題</vt:lpstr>
      <vt:lpstr>實例演練</vt:lpstr>
      <vt:lpstr>實例演練1</vt:lpstr>
      <vt:lpstr>實例演練2</vt:lpstr>
      <vt:lpstr>實例演練3</vt:lpstr>
      <vt:lpstr>實例演練4</vt:lpstr>
      <vt:lpstr>PowerPoint 簡報</vt:lpstr>
      <vt:lpstr>PowerPoint 簡報</vt:lpstr>
      <vt:lpstr>  如果還有任何問題，請至  國民旅遊卡網站：  http://travel.nccc.com.tw/chinese/index.htm 常見問題Q&amp;A： http://travel.nccc.com.tw/chinese/news/102/10603QA.pdf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106學年度起教師國旅卡怎麼刷？ </dc:title>
  <dc:creator>SIR</dc:creator>
  <cp:lastModifiedBy>SIR</cp:lastModifiedBy>
  <cp:revision>37</cp:revision>
  <dcterms:created xsi:type="dcterms:W3CDTF">2017-08-31T06:26:37Z</dcterms:created>
  <dcterms:modified xsi:type="dcterms:W3CDTF">2017-09-01T01:15:41Z</dcterms:modified>
</cp:coreProperties>
</file>